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01.jpg" ContentType="image/jpg"/>
  <Override PartName="/ppt/media/image102.jpg" ContentType="image/jpg"/>
  <Override PartName="/ppt/media/image104.jpg" ContentType="image/jp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6" r:id="rId6"/>
    <p:sldId id="3266" r:id="rId7"/>
    <p:sldId id="2830" r:id="rId8"/>
    <p:sldId id="2416" r:id="rId9"/>
    <p:sldId id="2726" r:id="rId10"/>
    <p:sldId id="3280" r:id="rId11"/>
    <p:sldId id="3282" r:id="rId12"/>
    <p:sldId id="3118" r:id="rId13"/>
    <p:sldId id="3246" r:id="rId14"/>
    <p:sldId id="3274" r:id="rId15"/>
    <p:sldId id="3273" r:id="rId16"/>
    <p:sldId id="3272" r:id="rId17"/>
    <p:sldId id="3284" r:id="rId18"/>
    <p:sldId id="3283" r:id="rId19"/>
    <p:sldId id="3275" r:id="rId20"/>
    <p:sldId id="3049" r:id="rId21"/>
    <p:sldId id="3279" r:id="rId22"/>
    <p:sldId id="3270" r:id="rId23"/>
    <p:sldId id="3170" r:id="rId24"/>
    <p:sldId id="3206" r:id="rId25"/>
    <p:sldId id="3187" r:id="rId26"/>
    <p:sldId id="3281" r:id="rId27"/>
    <p:sldId id="3278" r:id="rId28"/>
    <p:sldId id="3239" r:id="rId29"/>
    <p:sldId id="3108" r:id="rId30"/>
    <p:sldId id="3080" r:id="rId31"/>
    <p:sldId id="3125" r:id="rId32"/>
    <p:sldId id="3271" r:id="rId33"/>
    <p:sldId id="265" r:id="rId3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gmC78rpXzTZNkDGPP4PGxQiLzd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64" autoAdjust="0"/>
  </p:normalViewPr>
  <p:slideViewPr>
    <p:cSldViewPr snapToGrid="0">
      <p:cViewPr varScale="1">
        <p:scale>
          <a:sx n="77" d="100"/>
          <a:sy n="77" d="100"/>
        </p:scale>
        <p:origin x="9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" name="Google Shape;7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43275" y="534988"/>
            <a:ext cx="3548063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E13EB9-3B3F-4BBC-B3C3-BB409EB4DADA}" type="datetime2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lunes, 17 de Marzo de 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4" y="6747628"/>
            <a:ext cx="9211153" cy="35520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ECR</a:t>
            </a:r>
            <a:endParaRPr kumimoji="0" lang="en-US" sz="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Marcador de encabezado 3">
            <a:extLst>
              <a:ext uri="{FF2B5EF4-FFF2-40B4-BE49-F238E27FC236}">
                <a16:creationId xmlns:a16="http://schemas.microsoft.com/office/drawing/2014/main" id="{98F6A1F8-3D88-465A-8705-E165D7AF195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Ing. Software</a:t>
            </a:r>
          </a:p>
        </p:txBody>
      </p:sp>
    </p:spTree>
    <p:extLst>
      <p:ext uri="{BB962C8B-B14F-4D97-AF65-F5344CB8AC3E}">
        <p14:creationId xmlns:p14="http://schemas.microsoft.com/office/powerpoint/2010/main" val="3152647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43275" y="534988"/>
            <a:ext cx="3548063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65FECB-BB49-4104-AB53-8037249CB2A8}" type="datetime2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lunes, 17 de Marzo de 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4" y="6747628"/>
            <a:ext cx="9211153" cy="35520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ECR</a:t>
            </a:r>
            <a:endParaRPr kumimoji="0" lang="en-US" sz="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Marcador de encabezado 3">
            <a:extLst>
              <a:ext uri="{FF2B5EF4-FFF2-40B4-BE49-F238E27FC236}">
                <a16:creationId xmlns:a16="http://schemas.microsoft.com/office/drawing/2014/main" id="{98F6A1F8-3D88-465A-8705-E165D7AF195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Ing. Software</a:t>
            </a:r>
          </a:p>
        </p:txBody>
      </p:sp>
    </p:spTree>
    <p:extLst>
      <p:ext uri="{BB962C8B-B14F-4D97-AF65-F5344CB8AC3E}">
        <p14:creationId xmlns:p14="http://schemas.microsoft.com/office/powerpoint/2010/main" val="483266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43275" y="534988"/>
            <a:ext cx="3548063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E34E9D-9E04-411F-8515-5B37E9253E0D}" type="datetime2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lunes, 17 de Marzo de 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4" y="6747628"/>
            <a:ext cx="9211153" cy="35520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ECR</a:t>
            </a:r>
            <a:endParaRPr kumimoji="0" lang="en-US" sz="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Marcador de encabezado 3">
            <a:extLst>
              <a:ext uri="{FF2B5EF4-FFF2-40B4-BE49-F238E27FC236}">
                <a16:creationId xmlns:a16="http://schemas.microsoft.com/office/drawing/2014/main" id="{98F6A1F8-3D88-465A-8705-E165D7AF195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Ing. Software</a:t>
            </a:r>
          </a:p>
        </p:txBody>
      </p:sp>
    </p:spTree>
    <p:extLst>
      <p:ext uri="{BB962C8B-B14F-4D97-AF65-F5344CB8AC3E}">
        <p14:creationId xmlns:p14="http://schemas.microsoft.com/office/powerpoint/2010/main" val="2168560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9bebcc09665a6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9bebcc09665a6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" name="Google Shape;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4547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ba47f0c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" name="Google Shape;84;g2bba47f0c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0619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ba47f0c8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g2bba47f0c8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5525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PE"/>
              <a:t>CM ACR v02 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4937315-B643-409E-A93E-0F7A8FFF5BD2}" type="datetime2">
              <a:rPr lang="es-PE" smtClean="0"/>
              <a:t>lunes, 17 de Marzo de 2025</a:t>
            </a:fld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24BB2-EEB0-410D-BFA8-A72A081E0088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96158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43275" y="534988"/>
            <a:ext cx="3548063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E13EB9-3B3F-4BBC-B3C3-BB409EB4DADA}" type="datetime2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lunes, 17 de Marzo de 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4" y="6747628"/>
            <a:ext cx="9211153" cy="35520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ECR</a:t>
            </a:r>
            <a:endParaRPr kumimoji="0" lang="en-US" sz="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Marcador de encabezado 3">
            <a:extLst>
              <a:ext uri="{FF2B5EF4-FFF2-40B4-BE49-F238E27FC236}">
                <a16:creationId xmlns:a16="http://schemas.microsoft.com/office/drawing/2014/main" id="{98F6A1F8-3D88-465A-8705-E165D7AF195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Ing. Software</a:t>
            </a:r>
          </a:p>
        </p:txBody>
      </p:sp>
    </p:spTree>
    <p:extLst>
      <p:ext uri="{BB962C8B-B14F-4D97-AF65-F5344CB8AC3E}">
        <p14:creationId xmlns:p14="http://schemas.microsoft.com/office/powerpoint/2010/main" val="2115717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43275" y="534988"/>
            <a:ext cx="3548063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E13EB9-3B3F-4BBC-B3C3-BB409EB4DADA}" type="datetime2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lunes, 17 de Marzo de 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4" y="6747628"/>
            <a:ext cx="9211153" cy="35520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ECR</a:t>
            </a:r>
            <a:endParaRPr kumimoji="0" lang="en-US" sz="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Marcador de encabezado 3">
            <a:extLst>
              <a:ext uri="{FF2B5EF4-FFF2-40B4-BE49-F238E27FC236}">
                <a16:creationId xmlns:a16="http://schemas.microsoft.com/office/drawing/2014/main" id="{98F6A1F8-3D88-465A-8705-E165D7AF195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Ing. Software</a:t>
            </a:r>
          </a:p>
        </p:txBody>
      </p:sp>
    </p:spTree>
    <p:extLst>
      <p:ext uri="{BB962C8B-B14F-4D97-AF65-F5344CB8AC3E}">
        <p14:creationId xmlns:p14="http://schemas.microsoft.com/office/powerpoint/2010/main" val="17632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7"/>
          <p:cNvSpPr txBox="1">
            <a:spLocks noGrp="1"/>
          </p:cNvSpPr>
          <p:nvPr>
            <p:ph type="ctrTitle"/>
          </p:nvPr>
        </p:nvSpPr>
        <p:spPr>
          <a:xfrm>
            <a:off x="1142999" y="1840708"/>
            <a:ext cx="6711043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subTitle" idx="1"/>
          </p:nvPr>
        </p:nvSpPr>
        <p:spPr>
          <a:xfrm>
            <a:off x="1143000" y="4501924"/>
            <a:ext cx="6711043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dt" idx="10"/>
          </p:nvPr>
        </p:nvSpPr>
        <p:spPr>
          <a:xfrm>
            <a:off x="28302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ftr" idx="11"/>
          </p:nvPr>
        </p:nvSpPr>
        <p:spPr>
          <a:xfrm>
            <a:off x="2544536" y="6355444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sldNum" idx="12"/>
          </p:nvPr>
        </p:nvSpPr>
        <p:spPr>
          <a:xfrm>
            <a:off x="5834744" y="6355444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dt" idx="10"/>
          </p:nvPr>
        </p:nvSpPr>
        <p:spPr>
          <a:xfrm>
            <a:off x="28302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ftr" idx="11"/>
          </p:nvPr>
        </p:nvSpPr>
        <p:spPr>
          <a:xfrm>
            <a:off x="2544536" y="6355444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ldNum" idx="12"/>
          </p:nvPr>
        </p:nvSpPr>
        <p:spPr>
          <a:xfrm>
            <a:off x="5834744" y="6355444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244929" y="365126"/>
            <a:ext cx="768531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dt" idx="10"/>
          </p:nvPr>
        </p:nvSpPr>
        <p:spPr>
          <a:xfrm>
            <a:off x="28302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ftr" idx="11"/>
          </p:nvPr>
        </p:nvSpPr>
        <p:spPr>
          <a:xfrm>
            <a:off x="2544536" y="6355444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5834744" y="6355444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283029" y="399143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body" idx="1"/>
          </p:nvPr>
        </p:nvSpPr>
        <p:spPr>
          <a:xfrm>
            <a:off x="3316061" y="99218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2"/>
          </p:nvPr>
        </p:nvSpPr>
        <p:spPr>
          <a:xfrm>
            <a:off x="283029" y="2049462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dt" idx="10"/>
          </p:nvPr>
        </p:nvSpPr>
        <p:spPr>
          <a:xfrm>
            <a:off x="28302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ftr" idx="11"/>
          </p:nvPr>
        </p:nvSpPr>
        <p:spPr>
          <a:xfrm>
            <a:off x="2544536" y="6355444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5834744" y="6355444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>
            <a:spLocks noGrp="1"/>
          </p:cNvSpPr>
          <p:nvPr>
            <p:ph type="title"/>
          </p:nvPr>
        </p:nvSpPr>
        <p:spPr>
          <a:xfrm>
            <a:off x="244929" y="365126"/>
            <a:ext cx="768531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1"/>
          </p:nvPr>
        </p:nvSpPr>
        <p:spPr>
          <a:xfrm rot="5400000">
            <a:off x="1930967" y="177686"/>
            <a:ext cx="4351338" cy="764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28302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2544536" y="6355444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5834744" y="6355444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 rot="5400000">
            <a:off x="4148704" y="2362767"/>
            <a:ext cx="5811838" cy="181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body" idx="1"/>
          </p:nvPr>
        </p:nvSpPr>
        <p:spPr>
          <a:xfrm rot="5400000">
            <a:off x="277473" y="370682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dt" idx="10"/>
          </p:nvPr>
        </p:nvSpPr>
        <p:spPr>
          <a:xfrm>
            <a:off x="28302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ftr" idx="11"/>
          </p:nvPr>
        </p:nvSpPr>
        <p:spPr>
          <a:xfrm>
            <a:off x="2544536" y="6355444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5834744" y="6355444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de cierre">
  <p:cSld name="CUSTOM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9bebcc09665a62_8"/>
          <p:cNvSpPr/>
          <p:nvPr/>
        </p:nvSpPr>
        <p:spPr>
          <a:xfrm>
            <a:off x="10181" y="16300"/>
            <a:ext cx="9144000" cy="6841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pic>
        <p:nvPicPr>
          <p:cNvPr id="69" name="Google Shape;69;g119bebcc09665a62_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80621" y="2481580"/>
            <a:ext cx="3382758" cy="1894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0" y="548680"/>
            <a:ext cx="9144000" cy="1237205"/>
          </a:xfrm>
          <a:ln w="12700">
            <a:solidFill>
              <a:schemeClr val="accent4">
                <a:lumMod val="60000"/>
                <a:lumOff val="40000"/>
              </a:schemeClr>
            </a:solidFill>
            <a:prstDash val="lgDashDotDot"/>
          </a:ln>
        </p:spPr>
        <p:txBody>
          <a:bodyPr vert="horz" lIns="91440" tIns="45720" rIns="91440" bIns="45720" rtlCol="0" anchor="t">
            <a:normAutofit/>
          </a:bodyPr>
          <a:lstStyle>
            <a:lvl1pPr marL="179388" indent="0" algn="l">
              <a:defRPr lang="es-PE">
                <a:solidFill>
                  <a:srgbClr val="0000FF"/>
                </a:solidFill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s-ES"/>
              <a:t>: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 hasCustomPrompt="1"/>
          </p:nvPr>
        </p:nvSpPr>
        <p:spPr>
          <a:xfrm>
            <a:off x="0" y="1785886"/>
            <a:ext cx="9144000" cy="4340278"/>
          </a:xfrm>
          <a:ln w="12700">
            <a:solidFill>
              <a:schemeClr val="accent4">
                <a:lumMod val="60000"/>
                <a:lumOff val="40000"/>
              </a:schemeClr>
            </a:solidFill>
            <a:prstDash val="lgDashDotDot"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s-ES" sz="2800">
                <a:solidFill>
                  <a:schemeClr val="tx1"/>
                </a:solidFill>
              </a:defRPr>
            </a:lvl1pPr>
            <a:lvl2pPr>
              <a:defRPr lang="es-ES" sz="2400"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 lang="es-ES" sz="2000"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 lang="es-ES" sz="1800"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 lang="es-PE" sz="18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s-ES"/>
              <a:t>: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9FE08-C270-4D45-8705-D253C4C87B60}" type="datetime6">
              <a:rPr lang="es-PE" smtClean="0"/>
              <a:t>Marzo de 2025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ecancho@tecsup.edu.pe</a:t>
            </a:r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EC90-F7CF-431E-A299-958EC07FDB5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8416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Imagen con título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283029" y="399142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>
            <a:spLocks noGrp="1"/>
          </p:cNvSpPr>
          <p:nvPr>
            <p:ph type="pic" idx="2"/>
          </p:nvPr>
        </p:nvSpPr>
        <p:spPr>
          <a:xfrm>
            <a:off x="3370319" y="992188"/>
            <a:ext cx="4570809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15"/>
          <p:cNvSpPr txBox="1">
            <a:spLocks noGrp="1"/>
          </p:cNvSpPr>
          <p:nvPr>
            <p:ph type="body" idx="1"/>
          </p:nvPr>
        </p:nvSpPr>
        <p:spPr>
          <a:xfrm>
            <a:off x="283029" y="2049462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dt" idx="10"/>
          </p:nvPr>
        </p:nvSpPr>
        <p:spPr>
          <a:xfrm>
            <a:off x="28302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ftr" idx="11"/>
          </p:nvPr>
        </p:nvSpPr>
        <p:spPr>
          <a:xfrm>
            <a:off x="2544536" y="6355444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sldNum" idx="12"/>
          </p:nvPr>
        </p:nvSpPr>
        <p:spPr>
          <a:xfrm>
            <a:off x="5834744" y="6355444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2991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6"/>
          <p:cNvPicPr preferRelativeResize="0"/>
          <p:nvPr/>
        </p:nvPicPr>
        <p:blipFill rotWithShape="1">
          <a:blip r:embed="rId11">
            <a:alphaModFix/>
          </a:blip>
          <a:srcRect l="650"/>
          <a:stretch/>
        </p:blipFill>
        <p:spPr>
          <a:xfrm>
            <a:off x="0" y="0"/>
            <a:ext cx="9144000" cy="68526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6"/>
          <p:cNvSpPr txBox="1">
            <a:spLocks noGrp="1"/>
          </p:cNvSpPr>
          <p:nvPr>
            <p:ph type="title"/>
          </p:nvPr>
        </p:nvSpPr>
        <p:spPr>
          <a:xfrm>
            <a:off x="244929" y="365126"/>
            <a:ext cx="768531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body" idx="1"/>
          </p:nvPr>
        </p:nvSpPr>
        <p:spPr>
          <a:xfrm>
            <a:off x="283029" y="1825625"/>
            <a:ext cx="764721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dt" idx="10"/>
          </p:nvPr>
        </p:nvSpPr>
        <p:spPr>
          <a:xfrm>
            <a:off x="283029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ftr" idx="11"/>
          </p:nvPr>
        </p:nvSpPr>
        <p:spPr>
          <a:xfrm>
            <a:off x="2544536" y="6355444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sldNum" idx="12"/>
          </p:nvPr>
        </p:nvSpPr>
        <p:spPr>
          <a:xfrm>
            <a:off x="5834744" y="6355444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31" Type="http://schemas.openxmlformats.org/officeDocument/2006/relationships/image" Target="../media/image5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8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trategy.com/es" TargetMode="External"/><Relationship Id="rId3" Type="http://schemas.openxmlformats.org/officeDocument/2006/relationships/hyperlink" Target="https://www.tableau.com/es-es" TargetMode="External"/><Relationship Id="rId7" Type="http://schemas.openxmlformats.org/officeDocument/2006/relationships/hyperlink" Target="https://www.oracle.com/es/business-analytics/business-intelligence/" TargetMode="External"/><Relationship Id="rId2" Type="http://schemas.openxmlformats.org/officeDocument/2006/relationships/hyperlink" Target="https://powerbi.microsoft.com/es-es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sap.com/spain/products/analytics/business-intelligence-bi.html?infl=94fc5159-f3a8-4ebd-b52f-fdb8b9db370f" TargetMode="External"/><Relationship Id="rId5" Type="http://schemas.openxmlformats.org/officeDocument/2006/relationships/hyperlink" Target="https://www.sas.com/es_es/home.html" TargetMode="External"/><Relationship Id="rId4" Type="http://schemas.openxmlformats.org/officeDocument/2006/relationships/hyperlink" Target="https://www.qlik.com/es-es/products/qlikview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26" Type="http://schemas.openxmlformats.org/officeDocument/2006/relationships/image" Target="../media/image98.pn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34" Type="http://schemas.openxmlformats.org/officeDocument/2006/relationships/image" Target="../media/image106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5" Type="http://schemas.openxmlformats.org/officeDocument/2006/relationships/image" Target="../media/image97.png"/><Relationship Id="rId33" Type="http://schemas.openxmlformats.org/officeDocument/2006/relationships/image" Target="../media/image105.jpe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29" Type="http://schemas.openxmlformats.org/officeDocument/2006/relationships/image" Target="../media/image10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24" Type="http://schemas.openxmlformats.org/officeDocument/2006/relationships/image" Target="../media/image96.png"/><Relationship Id="rId32" Type="http://schemas.openxmlformats.org/officeDocument/2006/relationships/image" Target="../media/image104.jp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28" Type="http://schemas.openxmlformats.org/officeDocument/2006/relationships/image" Target="../media/image100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31" Type="http://schemas.openxmlformats.org/officeDocument/2006/relationships/image" Target="../media/image103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Relationship Id="rId27" Type="http://schemas.openxmlformats.org/officeDocument/2006/relationships/image" Target="../media/image99.png"/><Relationship Id="rId30" Type="http://schemas.openxmlformats.org/officeDocument/2006/relationships/image" Target="../media/image102.jpg"/><Relationship Id="rId35" Type="http://schemas.openxmlformats.org/officeDocument/2006/relationships/image" Target="../media/image107.jpeg"/><Relationship Id="rId8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80726071809/https:/spotlessdata.com/blog/exploring-data-warehouses-and-data-quality" TargetMode="External"/><Relationship Id="rId2" Type="http://schemas.openxmlformats.org/officeDocument/2006/relationships/hyperlink" Target="http://opuntiabrava.ult.edu.cu/index.php/opuntiabrava/article/view/968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revistas.udistrital.edu.co/index.php/revcie/article/view/8451" TargetMode="External"/><Relationship Id="rId4" Type="http://schemas.openxmlformats.org/officeDocument/2006/relationships/hyperlink" Target="https://www.lisdatasolutions.com/blog/arquitectura-big-data-para-procesamiento-de-datos-de-produccio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searchmethods.org/DataScienceDataScientists.pdf" TargetMode="External"/><Relationship Id="rId2" Type="http://schemas.openxmlformats.org/officeDocument/2006/relationships/hyperlink" Target="https://developer.ibm.com/es/articles/que-es-big-data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link.springer.com/chapter/10.1007/978-4-431-65950-1_3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psa.com/" TargetMode="External"/><Relationship Id="rId3" Type="http://schemas.openxmlformats.org/officeDocument/2006/relationships/hyperlink" Target="https://www.unmsm.edu.pe/" TargetMode="External"/><Relationship Id="rId7" Type="http://schemas.openxmlformats.org/officeDocument/2006/relationships/hyperlink" Target="http://www.oas.org/es/acerca/lista_organizacional.asp" TargetMode="External"/><Relationship Id="rId12" Type="http://schemas.openxmlformats.org/officeDocument/2006/relationships/hyperlink" Target="https://datosmacro.expansion.com/paises/suiz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atosmacro.expansion.com/paises/usa" TargetMode="External"/><Relationship Id="rId11" Type="http://schemas.openxmlformats.org/officeDocument/2006/relationships/hyperlink" Target="https://www.novartis.com/" TargetMode="External"/><Relationship Id="rId5" Type="http://schemas.openxmlformats.org/officeDocument/2006/relationships/hyperlink" Target="https://business.gwu.edu/academics/programs/certificate/graduate-certificate-business-analytics" TargetMode="External"/><Relationship Id="rId10" Type="http://schemas.openxmlformats.org/officeDocument/2006/relationships/hyperlink" Target="https://www.novartis.us/" TargetMode="External"/><Relationship Id="rId4" Type="http://schemas.openxmlformats.org/officeDocument/2006/relationships/hyperlink" Target="https://www.gwu.edu/" TargetMode="External"/><Relationship Id="rId9" Type="http://schemas.openxmlformats.org/officeDocument/2006/relationships/hyperlink" Target="https://datosmacro.expansion.com/paises/argentin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12.jpe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>
            <a:spLocks noGrp="1"/>
          </p:cNvSpPr>
          <p:nvPr>
            <p:ph type="ctrTitle"/>
          </p:nvPr>
        </p:nvSpPr>
        <p:spPr>
          <a:xfrm>
            <a:off x="968262" y="1852042"/>
            <a:ext cx="6711043" cy="357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</a:rPr>
              <a:t>Curso: </a:t>
            </a:r>
            <a:r>
              <a:rPr lang="en-US" dirty="0">
                <a:latin typeface="Georgia" panose="02040502050405020303" pitchFamily="18" charset="0"/>
              </a:rPr>
              <a:t>BDAA - Big Data Analytics Avanzado</a:t>
            </a:r>
            <a:br>
              <a:rPr lang="en-US" dirty="0">
                <a:latin typeface="Georgia" panose="02040502050405020303" pitchFamily="18" charset="0"/>
              </a:rPr>
            </a:br>
            <a:br>
              <a:rPr lang="en-US" dirty="0">
                <a:latin typeface="Georgia" panose="02040502050405020303" pitchFamily="18" charset="0"/>
              </a:rPr>
            </a:br>
            <a:br>
              <a:rPr lang="es-ES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</a:rPr>
            </a:br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</a:rPr>
              <a:t>Tema de la Sesión: </a:t>
            </a:r>
            <a:br>
              <a:rPr lang="es-ES" dirty="0">
                <a:latin typeface="Georgia" panose="02040502050405020303" pitchFamily="18" charset="0"/>
              </a:rPr>
            </a:br>
            <a:r>
              <a:rPr lang="es-ES" dirty="0">
                <a:latin typeface="Georgia" panose="02040502050405020303" pitchFamily="18" charset="0"/>
              </a:rPr>
              <a:t>Introducción a </a:t>
            </a:r>
            <a:r>
              <a:rPr lang="en-US" dirty="0">
                <a:latin typeface="Georgia" panose="02040502050405020303" pitchFamily="18" charset="0"/>
              </a:rPr>
              <a:t>Big Data Analytics Avanzado</a:t>
            </a:r>
            <a:endParaRPr lang="es-ES" dirty="0">
              <a:latin typeface="Georgia" panose="02040502050405020303" pitchFamily="18" charset="0"/>
            </a:endParaRPr>
          </a:p>
        </p:txBody>
      </p:sp>
      <p:sp>
        <p:nvSpPr>
          <p:cNvPr id="75" name="Google Shape;75;p1"/>
          <p:cNvSpPr txBox="1">
            <a:spLocks noGrp="1"/>
          </p:cNvSpPr>
          <p:nvPr>
            <p:ph type="subTitle" idx="1"/>
          </p:nvPr>
        </p:nvSpPr>
        <p:spPr>
          <a:xfrm>
            <a:off x="968262" y="5795293"/>
            <a:ext cx="6711043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s-PE" b="1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</a:rPr>
              <a:t>Carrera: </a:t>
            </a:r>
            <a:r>
              <a:rPr lang="es-PE" dirty="0">
                <a:solidFill>
                  <a:schemeClr val="tx1"/>
                </a:solidFill>
                <a:latin typeface="Georgia" panose="02040502050405020303" pitchFamily="18" charset="0"/>
              </a:rPr>
              <a:t>Big Data y Ciencia de Datos - C28</a:t>
            </a:r>
            <a:r>
              <a:rPr lang="es-PE" b="1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</a:rPr>
              <a:t> </a:t>
            </a:r>
          </a:p>
          <a:p>
            <a:pPr marL="0" indent="0">
              <a:spcBef>
                <a:spcPts val="0"/>
              </a:spcBef>
            </a:pPr>
            <a:endParaRPr lang="es-PE" b="1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</a:endParaRPr>
          </a:p>
          <a:p>
            <a:pPr marL="0" indent="0">
              <a:spcBef>
                <a:spcPts val="0"/>
              </a:spcBef>
            </a:pPr>
            <a:r>
              <a:rPr lang="es-PE" b="1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</a:rPr>
              <a:t>Formato: </a:t>
            </a:r>
            <a:r>
              <a:rPr lang="es-PE" dirty="0">
                <a:solidFill>
                  <a:schemeClr val="tx1"/>
                </a:solidFill>
                <a:latin typeface="Georgia" panose="02040502050405020303" pitchFamily="18" charset="0"/>
              </a:rPr>
              <a:t>Diapositiva en el Formato ADDA de TECSUP.</a:t>
            </a:r>
            <a:endParaRPr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2" name="Google Shape;75;p1">
            <a:extLst>
              <a:ext uri="{FF2B5EF4-FFF2-40B4-BE49-F238E27FC236}">
                <a16:creationId xmlns:a16="http://schemas.microsoft.com/office/drawing/2014/main" id="{7D21B0B7-004A-9796-A079-9D7D89E898FC}"/>
              </a:ext>
            </a:extLst>
          </p:cNvPr>
          <p:cNvSpPr txBox="1">
            <a:spLocks/>
          </p:cNvSpPr>
          <p:nvPr/>
        </p:nvSpPr>
        <p:spPr>
          <a:xfrm>
            <a:off x="667637" y="-104466"/>
            <a:ext cx="6711043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endParaRPr lang="es-ES" b="1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</a:endParaRPr>
          </a:p>
          <a:p>
            <a:pPr marL="0" indent="0">
              <a:spcBef>
                <a:spcPts val="0"/>
              </a:spcBef>
            </a:pPr>
            <a:r>
              <a:rPr lang="es-ES" b="1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</a:rPr>
              <a:t>Formato: </a:t>
            </a:r>
            <a:r>
              <a:rPr lang="es-ES" dirty="0">
                <a:solidFill>
                  <a:schemeClr val="tx1"/>
                </a:solidFill>
                <a:latin typeface="Georgia" panose="02040502050405020303" pitchFamily="18" charset="0"/>
              </a:rPr>
              <a:t>Diapositiva en el Formato ADDA de TECSUP.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0BF133-4E00-8820-1265-C30DE2A3FF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s-ES" b="1" dirty="0">
                <a:solidFill>
                  <a:schemeClr val="tx1"/>
                </a:solidFill>
              </a:rPr>
              <a:t>- </a:t>
            </a:r>
            <a:r>
              <a:rPr lang="es-ES" b="1" dirty="0" err="1">
                <a:solidFill>
                  <a:schemeClr val="tx1"/>
                </a:solidFill>
              </a:rPr>
              <a:t>Indice</a:t>
            </a:r>
            <a:r>
              <a:rPr lang="es-ES" b="1" dirty="0">
                <a:solidFill>
                  <a:schemeClr val="tx1"/>
                </a:solidFill>
              </a:rPr>
              <a:t> de Contenidos: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66B423-912C-904F-1416-FC1FDF622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785886"/>
            <a:ext cx="7638144" cy="4340278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ES" sz="3200" b="1" dirty="0"/>
              <a:t>Semana 01 - Unidad 01:</a:t>
            </a:r>
          </a:p>
          <a:p>
            <a:pPr lvl="1"/>
            <a:r>
              <a:rPr lang="es-ES" sz="2800" b="1" dirty="0"/>
              <a:t>Big Data Analytics Avanzado – Presentación del Curso</a:t>
            </a:r>
          </a:p>
          <a:p>
            <a:r>
              <a:rPr lang="es-ES" sz="3200" b="1" dirty="0"/>
              <a:t>Contenidos:</a:t>
            </a:r>
          </a:p>
          <a:p>
            <a:pPr lvl="1"/>
            <a:r>
              <a:rPr lang="es-ES" sz="2800" b="1" dirty="0"/>
              <a:t>Presentación del Curso Big Data Analytics Avanzado </a:t>
            </a:r>
          </a:p>
          <a:p>
            <a:pPr lvl="1"/>
            <a:r>
              <a:rPr lang="es-ES" sz="2800" b="1" dirty="0"/>
              <a:t>Aplicaciones de Big Data con Hadoop</a:t>
            </a:r>
          </a:p>
          <a:p>
            <a:pPr lvl="1"/>
            <a:r>
              <a:rPr lang="es-ES" sz="2800" b="1" dirty="0"/>
              <a:t>Revisión de un Proyecto de Big Data</a:t>
            </a:r>
          </a:p>
          <a:p>
            <a:pPr lvl="1"/>
            <a:endParaRPr lang="es-AR" sz="2800" b="1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9636FE-00A5-005D-242B-0B1B5CD4A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4271-CB42-496F-9C74-62A56DD9DE5B}" type="datetime6">
              <a:rPr lang="es-PE" smtClean="0"/>
              <a:t>Marzo de 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6EA467-FB51-D055-30FF-9BD8ED34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ecancho@tecsup.edu.pe</a:t>
            </a:r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A26CD0-8FA4-70F4-8123-ACDB882C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EC90-F7CF-431E-A299-958EC07FDB50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8243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1" y="881939"/>
            <a:ext cx="5914999" cy="3110222"/>
          </a:xfrm>
          <a:ln>
            <a:solidFill>
              <a:srgbClr val="3FC8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88900" algn="l">
              <a:tabLst>
                <a:tab pos="536575" algn="l"/>
                <a:tab pos="5384800" algn="l"/>
              </a:tabLst>
            </a:pPr>
            <a:r>
              <a:rPr lang="es-ES" altLang="es-ES_tradnl" sz="4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Data Analytics – Presentación del Curso</a:t>
            </a:r>
            <a:r>
              <a:rPr lang="es-419" altLang="es-ES_tradnl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s-419" altLang="es-ES_tradnl" sz="4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es-ES_tradnl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Data</a:t>
            </a:r>
            <a:endParaRPr lang="es-419" b="1" dirty="0">
              <a:solidFill>
                <a:srgbClr val="FF0000"/>
              </a:solidFill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3B5467-ABFA-427A-8BAE-EAB917C39100}" type="datetime6">
              <a:rPr kumimoji="0" lang="es-PE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Marzo de 2025</a:t>
            </a:fld>
            <a:endParaRPr kumimoji="0" lang="es-PE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ecancho@tecsup.edu.pe</a:t>
            </a:r>
            <a:endParaRPr kumimoji="0" lang="es-PE" sz="1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79EC90-F7CF-431E-A299-958EC07FDB50}" type="slidenum">
              <a:rPr kumimoji="0" lang="es-PE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PE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Imagen 20" descr=" Texto&#10;&#10;Descripción generada automáticamente">
            <a:extLst>
              <a:ext uri="{FF2B5EF4-FFF2-40B4-BE49-F238E27FC236}">
                <a16:creationId xmlns:a16="http://schemas.microsoft.com/office/drawing/2014/main" id="{9AFD4037-DC07-47B8-A90C-8C2970B52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83"/>
          <a:stretch/>
        </p:blipFill>
        <p:spPr>
          <a:xfrm>
            <a:off x="2588770" y="4361343"/>
            <a:ext cx="3342390" cy="1341486"/>
          </a:xfrm>
          <a:prstGeom prst="rect">
            <a:avLst/>
          </a:prstGeom>
          <a:noFill/>
          <a:ln w="25400" cap="sq" cmpd="sng">
            <a:solidFill>
              <a:srgbClr val="3FC8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7047A84-F05F-4855-8082-46252A2FB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361" y="4361343"/>
            <a:ext cx="2345952" cy="1342800"/>
          </a:xfrm>
          <a:prstGeom prst="rect">
            <a:avLst/>
          </a:prstGeom>
          <a:noFill/>
          <a:ln w="25400" cap="sq" cmpd="sng">
            <a:solidFill>
              <a:srgbClr val="3FC8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 descr=" ">
            <a:extLst>
              <a:ext uri="{FF2B5EF4-FFF2-40B4-BE49-F238E27FC236}">
                <a16:creationId xmlns:a16="http://schemas.microsoft.com/office/drawing/2014/main" id="{B22D636B-5FEB-4D0F-815E-D9B77A5210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3" y="4136234"/>
            <a:ext cx="1845346" cy="1770535"/>
          </a:xfrm>
          <a:prstGeom prst="rect">
            <a:avLst/>
          </a:prstGeom>
          <a:noFill/>
          <a:ln w="25400" cap="sq" cmpd="sng">
            <a:solidFill>
              <a:srgbClr val="3FC8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7C90A6D-E6C9-4F0A-8D0C-120C3D5482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75" y="2428294"/>
            <a:ext cx="1645049" cy="1233787"/>
          </a:xfrm>
          <a:prstGeom prst="rect">
            <a:avLst/>
          </a:prstGeom>
          <a:noFill/>
          <a:ln w="25400" cap="sq" cmpd="sng">
            <a:solidFill>
              <a:srgbClr val="3FC8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730DC4C-38BA-4ACA-9071-B0C528B677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15" y="4419368"/>
            <a:ext cx="2238067" cy="1258455"/>
          </a:xfrm>
          <a:prstGeom prst="rect">
            <a:avLst/>
          </a:prstGeom>
          <a:ln w="12700">
            <a:solidFill>
              <a:srgbClr val="8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43124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63DF53-E668-4745-92C1-10CB6B89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D2498-A193-4E97-A9C7-D5A6F1EDEA39}" type="datetime6">
              <a:rPr lang="es-PE" smtClean="0"/>
              <a:t>Marzo de 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8B53C7-E2F7-490B-9261-1E257F7B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ecancho@tecsup.edu.pe</a:t>
            </a:r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0A1FF-02F6-4B1F-9145-1BA49F79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EC90-F7CF-431E-A299-958EC07FDB50}" type="slidenum">
              <a:rPr lang="es-PE" smtClean="0"/>
              <a:t>12</a:t>
            </a:fld>
            <a:endParaRPr lang="es-PE"/>
          </a:p>
        </p:txBody>
      </p:sp>
      <p:pic>
        <p:nvPicPr>
          <p:cNvPr id="7" name="Picture 8" descr="Imagen relacionada">
            <a:extLst>
              <a:ext uri="{FF2B5EF4-FFF2-40B4-BE49-F238E27FC236}">
                <a16:creationId xmlns:a16="http://schemas.microsoft.com/office/drawing/2014/main" id="{DCC04C0D-CA15-4FD9-BCF5-4CA0CF286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" contrast="-20000"/>
          </a:blip>
          <a:srcRect b="-372"/>
          <a:stretch/>
        </p:blipFill>
        <p:spPr bwMode="auto">
          <a:xfrm>
            <a:off x="50800" y="501985"/>
            <a:ext cx="5832326" cy="5854030"/>
          </a:xfrm>
          <a:prstGeom prst="rect">
            <a:avLst/>
          </a:prstGeom>
          <a:noFill/>
        </p:spPr>
      </p:pic>
      <p:pic>
        <p:nvPicPr>
          <p:cNvPr id="2" name="8 Imagen" descr="Resultado de imagen para hadoop">
            <a:extLst>
              <a:ext uri="{FF2B5EF4-FFF2-40B4-BE49-F238E27FC236}">
                <a16:creationId xmlns:a16="http://schemas.microsoft.com/office/drawing/2014/main" id="{5DD15048-735F-C603-5FBA-C60D0C84EA43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2889" y="3982838"/>
            <a:ext cx="3071834" cy="2106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00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B80F3-E806-4D58-A1B9-32408B4AB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0528" y="548680"/>
            <a:ext cx="9324528" cy="1237205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419" altLang="es-ES_tradnl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DATA ANALYTICS</a:t>
            </a:r>
            <a:endParaRPr lang="es-ES_tradnl" b="1" dirty="0">
              <a:solidFill>
                <a:schemeClr val="tx1"/>
              </a:solidFill>
            </a:endParaRP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1A2E69DF-9C9A-4C1F-B02D-0A7872EF6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292912"/>
            <a:ext cx="3960440" cy="4833252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419" dirty="0"/>
              <a:t>La complejidad del Big Data proviene de la </a:t>
            </a:r>
            <a:r>
              <a:rPr lang="es-419" b="1" dirty="0">
                <a:solidFill>
                  <a:srgbClr val="FF0000"/>
                </a:solidFill>
              </a:rPr>
              <a:t>naturaleza no estructurada de los datos</a:t>
            </a:r>
            <a:r>
              <a:rPr lang="es-419" dirty="0"/>
              <a:t> que generan las tecnologías modernas, como las </a:t>
            </a:r>
            <a:r>
              <a:rPr lang="es-419" b="1" dirty="0">
                <a:solidFill>
                  <a:srgbClr val="0000FF"/>
                </a:solidFill>
              </a:rPr>
              <a:t>redes</a:t>
            </a:r>
            <a:r>
              <a:rPr lang="es-419" dirty="0"/>
              <a:t> </a:t>
            </a:r>
            <a:r>
              <a:rPr lang="es-419" b="1" dirty="0">
                <a:solidFill>
                  <a:srgbClr val="0000FF"/>
                </a:solidFill>
              </a:rPr>
              <a:t>sociales</a:t>
            </a:r>
            <a:r>
              <a:rPr lang="es-419" dirty="0"/>
              <a:t>, los </a:t>
            </a:r>
            <a:r>
              <a:rPr lang="es-419" b="1" dirty="0">
                <a:solidFill>
                  <a:srgbClr val="0000FF"/>
                </a:solidFill>
              </a:rPr>
              <a:t>smartphones</a:t>
            </a:r>
            <a:r>
              <a:rPr lang="es-419" dirty="0"/>
              <a:t>, los </a:t>
            </a:r>
            <a:r>
              <a:rPr lang="es-419" b="1" dirty="0">
                <a:solidFill>
                  <a:srgbClr val="0000FF"/>
                </a:solidFill>
              </a:rPr>
              <a:t>blogs</a:t>
            </a:r>
            <a:r>
              <a:rPr lang="es-419" dirty="0"/>
              <a:t>, los </a:t>
            </a:r>
            <a:r>
              <a:rPr lang="es-419" b="1" dirty="0">
                <a:solidFill>
                  <a:srgbClr val="0000FF"/>
                </a:solidFill>
              </a:rPr>
              <a:t>sensores</a:t>
            </a:r>
            <a:r>
              <a:rPr lang="es-419" dirty="0"/>
              <a:t> que incorporan los dispositivos actuales, </a:t>
            </a:r>
            <a:r>
              <a:rPr lang="es-419" b="1" dirty="0">
                <a:solidFill>
                  <a:srgbClr val="FF0000"/>
                </a:solidFill>
              </a:rPr>
              <a:t>los sistemas de identificación por radiofrecuencia</a:t>
            </a:r>
            <a:r>
              <a:rPr lang="es-419" dirty="0"/>
              <a:t>, los </a:t>
            </a:r>
            <a:r>
              <a:rPr lang="es-419" b="1" dirty="0">
                <a:solidFill>
                  <a:srgbClr val="0000FF"/>
                </a:solidFill>
              </a:rPr>
              <a:t>GPS</a:t>
            </a:r>
            <a:r>
              <a:rPr lang="es-419" dirty="0"/>
              <a:t>, etc. Esto, junto al </a:t>
            </a:r>
            <a:r>
              <a:rPr lang="es-419" b="1" dirty="0">
                <a:solidFill>
                  <a:srgbClr val="0000FF"/>
                </a:solidFill>
              </a:rPr>
              <a:t>gran volumen de dato</a:t>
            </a:r>
            <a:r>
              <a:rPr lang="es-419" dirty="0">
                <a:solidFill>
                  <a:srgbClr val="0000FF"/>
                </a:solidFill>
              </a:rPr>
              <a:t>s</a:t>
            </a:r>
            <a:r>
              <a:rPr lang="es-419" dirty="0"/>
              <a:t>, hace necesario el empleo de </a:t>
            </a:r>
            <a:r>
              <a:rPr lang="es-419" b="1" dirty="0">
                <a:solidFill>
                  <a:srgbClr val="FF0000"/>
                </a:solidFill>
              </a:rPr>
              <a:t>herramientas de Big Data </a:t>
            </a:r>
            <a:r>
              <a:rPr lang="es-419" dirty="0"/>
              <a:t>tanto para la </a:t>
            </a:r>
            <a:r>
              <a:rPr lang="es-419" b="1" dirty="0">
                <a:solidFill>
                  <a:srgbClr val="0000FF"/>
                </a:solidFill>
              </a:rPr>
              <a:t>recolección</a:t>
            </a:r>
            <a:r>
              <a:rPr lang="es-419" dirty="0"/>
              <a:t> de datos como para su posterior </a:t>
            </a:r>
            <a:r>
              <a:rPr lang="es-419" b="1" dirty="0">
                <a:solidFill>
                  <a:srgbClr val="0000FF"/>
                </a:solidFill>
              </a:rPr>
              <a:t>análisis</a:t>
            </a:r>
            <a:r>
              <a:rPr lang="es-419" dirty="0"/>
              <a:t>.</a:t>
            </a:r>
            <a:endParaRPr lang="es-ES_tradnl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C860C2-0C5E-4F1C-9FFC-4C4F5E561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EF9A8-A459-4D56-A975-42D0E5F2BAAD}" type="datetime6">
              <a:rPr lang="es-PE" smtClean="0"/>
              <a:t>Marzo de 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5581F8-D925-4646-ABD7-BF832FF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ecancho@tecsup.edu.pe</a:t>
            </a:r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E57C13-5128-475C-9DC7-EBB32AED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EC90-F7CF-431E-A299-958EC07FDB50}" type="slidenum">
              <a:rPr lang="es-PE" smtClean="0"/>
              <a:t>13</a:t>
            </a:fld>
            <a:endParaRPr lang="es-PE"/>
          </a:p>
        </p:txBody>
      </p:sp>
      <p:pic>
        <p:nvPicPr>
          <p:cNvPr id="7" name="Imagen 6" descr=" ">
            <a:extLst>
              <a:ext uri="{FF2B5EF4-FFF2-40B4-BE49-F238E27FC236}">
                <a16:creationId xmlns:a16="http://schemas.microsoft.com/office/drawing/2014/main" id="{A0D37EAA-E155-4BDE-A275-C098AE91F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292912"/>
            <a:ext cx="5037473" cy="4833252"/>
          </a:xfrm>
          <a:prstGeom prst="rect">
            <a:avLst/>
          </a:prstGeom>
          <a:noFill/>
          <a:ln w="25400" cap="sq" cmpd="sng">
            <a:solidFill>
              <a:srgbClr val="8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</p:pic>
    </p:spTree>
    <p:extLst>
      <p:ext uri="{BB962C8B-B14F-4D97-AF65-F5344CB8AC3E}">
        <p14:creationId xmlns:p14="http://schemas.microsoft.com/office/powerpoint/2010/main" val="103079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0A4E4C-84E6-4BB8-BCAD-90347125E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9DE4F-75BE-45DB-A127-0F61700DA82E}" type="datetime6">
              <a:rPr lang="es-PE" smtClean="0"/>
              <a:t>Marzo de 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394AB6-3DAD-4EB0-B288-05DE355F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ecancho@tecsup.edu.pe</a:t>
            </a:r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63DCB7-36FC-4DA3-8270-A0F1CEE56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EC90-F7CF-431E-A299-958EC07FDB50}" type="slidenum">
              <a:rPr lang="es-PE" smtClean="0"/>
              <a:t>14</a:t>
            </a:fld>
            <a:endParaRPr lang="es-PE"/>
          </a:p>
        </p:txBody>
      </p:sp>
      <p:pic>
        <p:nvPicPr>
          <p:cNvPr id="2050" name="Picture 2" descr="Updated] Sentiment analysis guide - Talkwalker">
            <a:extLst>
              <a:ext uri="{FF2B5EF4-FFF2-40B4-BE49-F238E27FC236}">
                <a16:creationId xmlns:a16="http://schemas.microsoft.com/office/drawing/2014/main" id="{62E9CE3C-56A4-4544-8343-1B8F5B73C1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241767"/>
            <a:ext cx="66675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1FD692-5C85-45BA-90C9-5E63F0E0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29" y="1628800"/>
            <a:ext cx="3390332" cy="212173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7502041-C692-4BD4-B491-B5945E243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2" y="2886431"/>
            <a:ext cx="5715000" cy="3390900"/>
          </a:xfrm>
          <a:prstGeom prst="rect">
            <a:avLst/>
          </a:prstGeom>
        </p:spPr>
      </p:pic>
      <p:pic>
        <p:nvPicPr>
          <p:cNvPr id="2052" name="Picture 4" descr="Sistema Phoenix | MAXQDA &amp;quot;Sentiment Analysis for Twitter data&amp;quot;">
            <a:extLst>
              <a:ext uri="{FF2B5EF4-FFF2-40B4-BE49-F238E27FC236}">
                <a16:creationId xmlns:a16="http://schemas.microsoft.com/office/drawing/2014/main" id="{749EB218-1CB3-4EB4-A662-9F4CBC686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3056"/>
            <a:ext cx="4463978" cy="243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DD60C1F-1411-44AF-BAA4-AD2947FB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573" y="122626"/>
            <a:ext cx="6760029" cy="1237205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s-ES_tradnl" b="1" dirty="0">
                <a:solidFill>
                  <a:schemeClr val="tx1"/>
                </a:solidFill>
              </a:rPr>
              <a:t>Proyecto de Big Data Ernesto Cancho R.</a:t>
            </a:r>
          </a:p>
        </p:txBody>
      </p:sp>
    </p:spTree>
    <p:extLst>
      <p:ext uri="{BB962C8B-B14F-4D97-AF65-F5344CB8AC3E}">
        <p14:creationId xmlns:p14="http://schemas.microsoft.com/office/powerpoint/2010/main" val="261441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bject 77">
            <a:extLst>
              <a:ext uri="{FF2B5EF4-FFF2-40B4-BE49-F238E27FC236}">
                <a16:creationId xmlns:a16="http://schemas.microsoft.com/office/drawing/2014/main" id="{E708F89E-EBB0-4B8D-8C3A-A4FDB3EF7B5A}"/>
              </a:ext>
            </a:extLst>
          </p:cNvPr>
          <p:cNvSpPr txBox="1"/>
          <p:nvPr/>
        </p:nvSpPr>
        <p:spPr>
          <a:xfrm>
            <a:off x="541962" y="2513033"/>
            <a:ext cx="3253895" cy="2676374"/>
          </a:xfrm>
          <a:prstGeom prst="rect">
            <a:avLst/>
          </a:prstGeom>
          <a:ln w="15875">
            <a:solidFill>
              <a:srgbClr val="117DA7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583565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Disco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s-ES_tradnl"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s-ES_tradnl" sz="1100">
              <a:latin typeface="Calibri"/>
              <a:cs typeface="Calibri"/>
            </a:endParaRPr>
          </a:p>
          <a:p>
            <a:pPr marL="2459990">
              <a:lnSpc>
                <a:spcPct val="100000"/>
              </a:lnSpc>
              <a:spcBef>
                <a:spcPts val="985"/>
              </a:spcBef>
            </a:pPr>
            <a:r>
              <a:rPr lang="es-ES_tradnl" sz="800" spc="-5">
                <a:latin typeface="Calibri"/>
                <a:cs typeface="Calibri"/>
              </a:rPr>
              <a:t>Almacenamiento</a:t>
            </a:r>
            <a:endParaRPr lang="es-ES_tradnl" sz="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s-ES_tradnl" sz="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s-ES_tradnl" sz="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s-ES_tradnl" sz="800">
              <a:latin typeface="Calibri"/>
              <a:cs typeface="Calibri"/>
            </a:endParaRPr>
          </a:p>
          <a:p>
            <a:pPr marL="169545">
              <a:lnSpc>
                <a:spcPct val="100000"/>
              </a:lnSpc>
              <a:spcBef>
                <a:spcPts val="500"/>
              </a:spcBef>
            </a:pPr>
            <a:r>
              <a:rPr lang="es-ES_tradnl" sz="1100" spc="-5">
                <a:latin typeface="Calibri"/>
                <a:cs typeface="Calibri"/>
              </a:rPr>
              <a:t>Memoria</a:t>
            </a:r>
            <a:endParaRPr lang="es-ES_tradnl"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alibri"/>
              <a:cs typeface="Calibri"/>
            </a:endParaRPr>
          </a:p>
          <a:p>
            <a:pPr marL="2513330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latin typeface="Calibri"/>
                <a:cs typeface="Calibri"/>
              </a:rPr>
              <a:t>Procesamiento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marL="570865">
              <a:lnSpc>
                <a:spcPct val="100000"/>
              </a:lnSpc>
            </a:pPr>
            <a:r>
              <a:rPr sz="1100" spc="-10" dirty="0">
                <a:latin typeface="Calibri"/>
                <a:cs typeface="Calibri"/>
              </a:rPr>
              <a:t>CPU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DD8332-2F21-4580-88EB-303977B03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8681"/>
            <a:ext cx="9144000" cy="576064"/>
          </a:xfrm>
          <a:ln>
            <a:noFill/>
          </a:ln>
        </p:spPr>
        <p:txBody>
          <a:bodyPr>
            <a:noAutofit/>
          </a:bodyPr>
          <a:lstStyle/>
          <a:p>
            <a:r>
              <a:rPr lang="es-419" sz="3200" b="1" dirty="0">
                <a:solidFill>
                  <a:schemeClr val="tx1"/>
                </a:solidFill>
              </a:rPr>
              <a:t>INFRAESTRUCTURA DE </a:t>
            </a:r>
            <a:r>
              <a:rPr lang="es-419" sz="3200" b="1" u="sng" dirty="0"/>
              <a:t>BIG DATA</a:t>
            </a:r>
            <a:endParaRPr lang="es-ES_tradnl" sz="3200" b="1" u="sng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C90E63-710C-4748-9429-FC4C70A0E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00BE-4A3C-4C36-A5D2-5708D23A5ED9}" type="datetime6">
              <a:rPr lang="es-PE" smtClean="0"/>
              <a:t>Marzo de 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72386E-8C0E-4549-853B-774367660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ecancho@tecsup.edu.pe</a:t>
            </a:r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447F69-CBA2-477D-B02E-99070832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EC90-F7CF-431E-A299-958EC07FDB50}" type="slidenum">
              <a:rPr lang="es-PE" smtClean="0"/>
              <a:t>15</a:t>
            </a:fld>
            <a:endParaRPr lang="es-PE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DC61E6A0-4861-409C-8681-E98D855720FC}"/>
              </a:ext>
            </a:extLst>
          </p:cNvPr>
          <p:cNvSpPr txBox="1">
            <a:spLocks/>
          </p:cNvSpPr>
          <p:nvPr/>
        </p:nvSpPr>
        <p:spPr>
          <a:xfrm>
            <a:off x="589181" y="993690"/>
            <a:ext cx="4121647" cy="566822"/>
          </a:xfrm>
          <a:prstGeom prst="rect">
            <a:avLst/>
          </a:prstGeom>
          <a:ln w="12700">
            <a:noFill/>
            <a:prstDash val="lgDashDotDot"/>
          </a:ln>
        </p:spPr>
        <p:txBody>
          <a:bodyPr vert="horz" wrap="square" lIns="0" tIns="12700" rIns="0" bIns="0" rtlCol="0" anchor="t">
            <a:spAutoFit/>
          </a:bodyPr>
          <a:lstStyle>
            <a:lvl1pPr marL="179388" indent="0" algn="l" defTabSz="914400" rtl="0" eaLnBrk="1" latinLnBrk="0" hangingPunct="1">
              <a:spcBef>
                <a:spcPct val="0"/>
              </a:spcBef>
              <a:buNone/>
              <a:defRPr lang="es-PE" sz="4400" kern="12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ES_tradnl" sz="3600" spc="-95" dirty="0"/>
              <a:t>C</a:t>
            </a:r>
            <a:r>
              <a:rPr lang="es-ES_tradnl" sz="3600" spc="-65" dirty="0"/>
              <a:t>l</a:t>
            </a:r>
            <a:r>
              <a:rPr lang="es-ES_tradnl" sz="3600" spc="-75" dirty="0"/>
              <a:t>ú</a:t>
            </a:r>
            <a:r>
              <a:rPr lang="es-ES_tradnl" sz="3600" spc="-140" dirty="0"/>
              <a:t>s</a:t>
            </a:r>
            <a:r>
              <a:rPr lang="es-ES_tradnl" sz="3600" spc="-120" dirty="0"/>
              <a:t>t</a:t>
            </a:r>
            <a:r>
              <a:rPr lang="es-ES_tradnl" sz="3600" spc="-95" dirty="0"/>
              <a:t>e</a:t>
            </a:r>
            <a:r>
              <a:rPr lang="es-ES_tradnl" sz="3600" dirty="0"/>
              <a:t>r</a:t>
            </a:r>
            <a:r>
              <a:rPr lang="es-ES_tradnl" sz="3600" spc="-204" dirty="0"/>
              <a:t> </a:t>
            </a:r>
            <a:r>
              <a:rPr lang="es-ES_tradnl" sz="3600" spc="-125" dirty="0"/>
              <a:t>c</a:t>
            </a:r>
            <a:r>
              <a:rPr lang="es-ES_tradnl" sz="3600" spc="-85" dirty="0"/>
              <a:t>o</a:t>
            </a:r>
            <a:r>
              <a:rPr lang="es-ES_tradnl" sz="3600" spc="-105" dirty="0"/>
              <a:t>m</a:t>
            </a:r>
            <a:r>
              <a:rPr lang="es-ES_tradnl" sz="3600" spc="-95" dirty="0"/>
              <a:t>pu</a:t>
            </a:r>
            <a:r>
              <a:rPr lang="es-ES_tradnl" sz="3600" spc="-140" dirty="0"/>
              <a:t>t</a:t>
            </a:r>
            <a:r>
              <a:rPr lang="es-ES_tradnl" sz="3600" spc="-100" dirty="0"/>
              <a:t>a</a:t>
            </a:r>
            <a:r>
              <a:rPr lang="es-ES_tradnl" sz="3600" spc="-105" dirty="0"/>
              <a:t>c</a:t>
            </a:r>
            <a:r>
              <a:rPr lang="es-ES_tradnl" sz="3600" spc="-65" dirty="0"/>
              <a:t>i</a:t>
            </a:r>
            <a:r>
              <a:rPr lang="es-ES_tradnl" sz="3600" spc="-105" dirty="0"/>
              <a:t>o</a:t>
            </a:r>
            <a:r>
              <a:rPr lang="es-ES_tradnl" sz="3600" spc="-95" dirty="0"/>
              <a:t>n</a:t>
            </a:r>
            <a:r>
              <a:rPr lang="es-ES_tradnl" sz="3600" spc="-100" dirty="0"/>
              <a:t>a</a:t>
            </a:r>
            <a:r>
              <a:rPr lang="es-ES_tradnl" sz="3600" dirty="0"/>
              <a:t>l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C331F750-5E34-4CCE-BD13-3A2F2A312B64}"/>
              </a:ext>
            </a:extLst>
          </p:cNvPr>
          <p:cNvSpPr txBox="1"/>
          <p:nvPr/>
        </p:nvSpPr>
        <p:spPr>
          <a:xfrm>
            <a:off x="1309340" y="5207950"/>
            <a:ext cx="167848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Un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servidor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común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86C85D4-0C5B-4F75-A503-25376961BDBD}"/>
              </a:ext>
            </a:extLst>
          </p:cNvPr>
          <p:cNvSpPr txBox="1"/>
          <p:nvPr/>
        </p:nvSpPr>
        <p:spPr>
          <a:xfrm>
            <a:off x="4050154" y="5024855"/>
            <a:ext cx="4791458" cy="41991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0"/>
              </a:spcBef>
            </a:pPr>
            <a:r>
              <a:rPr sz="1600" spc="-5" dirty="0">
                <a:latin typeface="Calibri"/>
                <a:cs typeface="Calibri"/>
              </a:rPr>
              <a:t>Un</a:t>
            </a:r>
            <a:r>
              <a:rPr sz="1600" spc="1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clúster</a:t>
            </a:r>
            <a:r>
              <a:rPr sz="1600" spc="1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es</a:t>
            </a:r>
            <a:r>
              <a:rPr sz="1600" spc="15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suma</a:t>
            </a:r>
            <a:r>
              <a:rPr sz="1600" spc="16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spc="1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los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recursos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computacionales</a:t>
            </a:r>
            <a:r>
              <a:rPr sz="1600" spc="1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spc="145" dirty="0">
                <a:latin typeface="Calibri"/>
                <a:cs typeface="Calibri"/>
              </a:rPr>
              <a:t> </a:t>
            </a:r>
            <a:r>
              <a:rPr sz="1600" spc="5" dirty="0">
                <a:latin typeface="Calibri"/>
                <a:cs typeface="Calibri"/>
              </a:rPr>
              <a:t>los</a:t>
            </a:r>
            <a:r>
              <a:rPr sz="1600" spc="1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servidores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que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conforman,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es</a:t>
            </a:r>
            <a:r>
              <a:rPr sz="1600" spc="-10" dirty="0">
                <a:latin typeface="Calibri"/>
                <a:cs typeface="Calibri"/>
              </a:rPr>
              <a:t> como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si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tuviésemos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una</a:t>
            </a:r>
            <a:r>
              <a:rPr sz="1600" spc="-10" dirty="0">
                <a:latin typeface="Calibri"/>
                <a:cs typeface="Calibri"/>
              </a:rPr>
              <a:t> “super-computadora</a:t>
            </a:r>
            <a:r>
              <a:rPr spc="-10" dirty="0">
                <a:latin typeface="Calibri"/>
                <a:cs typeface="Calibri"/>
              </a:rPr>
              <a:t>”</a:t>
            </a:r>
            <a:endParaRPr dirty="0">
              <a:latin typeface="Calibri"/>
              <a:cs typeface="Calibri"/>
            </a:endParaRPr>
          </a:p>
        </p:txBody>
      </p:sp>
      <p:grpSp>
        <p:nvGrpSpPr>
          <p:cNvPr id="10" name="object 5">
            <a:extLst>
              <a:ext uri="{FF2B5EF4-FFF2-40B4-BE49-F238E27FC236}">
                <a16:creationId xmlns:a16="http://schemas.microsoft.com/office/drawing/2014/main" id="{1A6D26F7-C108-4ECA-AB10-14470F3DAACC}"/>
              </a:ext>
            </a:extLst>
          </p:cNvPr>
          <p:cNvGrpSpPr/>
          <p:nvPr/>
        </p:nvGrpSpPr>
        <p:grpSpPr>
          <a:xfrm>
            <a:off x="1143502" y="2635261"/>
            <a:ext cx="1535749" cy="1127646"/>
            <a:chOff x="1734820" y="2484120"/>
            <a:chExt cx="1964055" cy="1452880"/>
          </a:xfrm>
        </p:grpSpPr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ED3264DD-9827-4CA2-8397-38A7CDBD87B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8560" y="2484120"/>
              <a:ext cx="452119" cy="591820"/>
            </a:xfrm>
            <a:prstGeom prst="rect">
              <a:avLst/>
            </a:prstGeom>
          </p:spPr>
        </p:pic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9942FD52-15E3-4DC0-B2BC-FD959D65141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4820" y="2887967"/>
              <a:ext cx="432079" cy="815606"/>
            </a:xfrm>
            <a:prstGeom prst="rect">
              <a:avLst/>
            </a:prstGeom>
          </p:spPr>
        </p:pic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0C2F3FD9-CF1E-4668-84EA-EF67B788E33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1380" y="2903220"/>
              <a:ext cx="172719" cy="172720"/>
            </a:xfrm>
            <a:prstGeom prst="rect">
              <a:avLst/>
            </a:prstGeom>
          </p:spPr>
        </p:pic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510B12F9-F506-4DCD-B15A-C77276C88C4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7740" y="2727960"/>
              <a:ext cx="172719" cy="172720"/>
            </a:xfrm>
            <a:prstGeom prst="rect">
              <a:avLst/>
            </a:prstGeom>
          </p:spPr>
        </p:pic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CDC58FBF-4DD8-48B3-87C4-E55FD8D3763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2480" y="3611880"/>
              <a:ext cx="172719" cy="172719"/>
            </a:xfrm>
            <a:prstGeom prst="rect">
              <a:avLst/>
            </a:prstGeom>
          </p:spPr>
        </p:pic>
        <p:pic>
          <p:nvPicPr>
            <p:cNvPr id="16" name="object 11">
              <a:extLst>
                <a:ext uri="{FF2B5EF4-FFF2-40B4-BE49-F238E27FC236}">
                  <a16:creationId xmlns:a16="http://schemas.microsoft.com/office/drawing/2014/main" id="{A09ED5A4-6B04-4314-BF90-743CD9B1A4B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0920" y="3644900"/>
              <a:ext cx="825500" cy="292100"/>
            </a:xfrm>
            <a:prstGeom prst="rect">
              <a:avLst/>
            </a:prstGeom>
          </p:spPr>
        </p:pic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B1E0621B-B798-4A3F-81BF-F6C4A0DD3CA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6780" y="3434080"/>
              <a:ext cx="172719" cy="172720"/>
            </a:xfrm>
            <a:prstGeom prst="rect">
              <a:avLst/>
            </a:prstGeom>
          </p:spPr>
        </p:pic>
        <p:pic>
          <p:nvPicPr>
            <p:cNvPr id="18" name="object 13">
              <a:extLst>
                <a:ext uri="{FF2B5EF4-FFF2-40B4-BE49-F238E27FC236}">
                  <a16:creationId xmlns:a16="http://schemas.microsoft.com/office/drawing/2014/main" id="{32F5DBB1-BFA0-490B-8E2B-ABE84028922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2920" y="2923540"/>
              <a:ext cx="172719" cy="172720"/>
            </a:xfrm>
            <a:prstGeom prst="rect">
              <a:avLst/>
            </a:prstGeom>
          </p:spPr>
        </p:pic>
        <p:pic>
          <p:nvPicPr>
            <p:cNvPr id="19" name="object 14">
              <a:extLst>
                <a:ext uri="{FF2B5EF4-FFF2-40B4-BE49-F238E27FC236}">
                  <a16:creationId xmlns:a16="http://schemas.microsoft.com/office/drawing/2014/main" id="{852687BD-7D61-4DD0-BB7E-66B6CDFF264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1640" y="2750820"/>
              <a:ext cx="172719" cy="172720"/>
            </a:xfrm>
            <a:prstGeom prst="rect">
              <a:avLst/>
            </a:prstGeom>
          </p:spPr>
        </p:pic>
        <p:pic>
          <p:nvPicPr>
            <p:cNvPr id="20" name="object 15">
              <a:extLst>
                <a:ext uri="{FF2B5EF4-FFF2-40B4-BE49-F238E27FC236}">
                  <a16:creationId xmlns:a16="http://schemas.microsoft.com/office/drawing/2014/main" id="{04E64859-8FFB-4B53-9C73-3CC8C5EEF0AB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3900" y="2865107"/>
              <a:ext cx="434632" cy="815606"/>
            </a:xfrm>
            <a:prstGeom prst="rect">
              <a:avLst/>
            </a:prstGeom>
          </p:spPr>
        </p:pic>
        <p:pic>
          <p:nvPicPr>
            <p:cNvPr id="21" name="object 16">
              <a:extLst>
                <a:ext uri="{FF2B5EF4-FFF2-40B4-BE49-F238E27FC236}">
                  <a16:creationId xmlns:a16="http://schemas.microsoft.com/office/drawing/2014/main" id="{F9638C3A-507E-4A79-BBD0-8B6DADA341B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140" y="3622040"/>
              <a:ext cx="172720" cy="170180"/>
            </a:xfrm>
            <a:prstGeom prst="rect">
              <a:avLst/>
            </a:prstGeom>
          </p:spPr>
        </p:pic>
        <p:pic>
          <p:nvPicPr>
            <p:cNvPr id="22" name="object 17">
              <a:extLst>
                <a:ext uri="{FF2B5EF4-FFF2-40B4-BE49-F238E27FC236}">
                  <a16:creationId xmlns:a16="http://schemas.microsoft.com/office/drawing/2014/main" id="{C0FCD4E9-25B2-44D8-80C0-B63158E0A2D7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30220" y="3462020"/>
              <a:ext cx="172719" cy="172720"/>
            </a:xfrm>
            <a:prstGeom prst="rect">
              <a:avLst/>
            </a:prstGeom>
          </p:spPr>
        </p:pic>
      </p:grpSp>
      <p:grpSp>
        <p:nvGrpSpPr>
          <p:cNvPr id="23" name="object 18">
            <a:extLst>
              <a:ext uri="{FF2B5EF4-FFF2-40B4-BE49-F238E27FC236}">
                <a16:creationId xmlns:a16="http://schemas.microsoft.com/office/drawing/2014/main" id="{DFB1AC59-FF90-45B0-BD9A-7AB60DCF55D3}"/>
              </a:ext>
            </a:extLst>
          </p:cNvPr>
          <p:cNvGrpSpPr/>
          <p:nvPr/>
        </p:nvGrpSpPr>
        <p:grpSpPr>
          <a:xfrm>
            <a:off x="1121654" y="3737269"/>
            <a:ext cx="1207547" cy="921141"/>
            <a:chOff x="1706879" y="3903967"/>
            <a:chExt cx="1544320" cy="1186815"/>
          </a:xfrm>
        </p:grpSpPr>
        <p:pic>
          <p:nvPicPr>
            <p:cNvPr id="24" name="object 19">
              <a:extLst>
                <a:ext uri="{FF2B5EF4-FFF2-40B4-BE49-F238E27FC236}">
                  <a16:creationId xmlns:a16="http://schemas.microsoft.com/office/drawing/2014/main" id="{5B968247-9E9E-48E1-A8BB-A18B22B4D08D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74899" y="4617719"/>
              <a:ext cx="617219" cy="472439"/>
            </a:xfrm>
            <a:prstGeom prst="rect">
              <a:avLst/>
            </a:prstGeom>
          </p:spPr>
        </p:pic>
        <p:pic>
          <p:nvPicPr>
            <p:cNvPr id="25" name="object 20">
              <a:extLst>
                <a:ext uri="{FF2B5EF4-FFF2-40B4-BE49-F238E27FC236}">
                  <a16:creationId xmlns:a16="http://schemas.microsoft.com/office/drawing/2014/main" id="{38F4247D-B893-4E38-AB56-3CB60C001CFF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6879" y="3903967"/>
              <a:ext cx="432079" cy="815606"/>
            </a:xfrm>
            <a:prstGeom prst="rect">
              <a:avLst/>
            </a:prstGeom>
          </p:spPr>
        </p:pic>
        <p:pic>
          <p:nvPicPr>
            <p:cNvPr id="26" name="object 21">
              <a:extLst>
                <a:ext uri="{FF2B5EF4-FFF2-40B4-BE49-F238E27FC236}">
                  <a16:creationId xmlns:a16="http://schemas.microsoft.com/office/drawing/2014/main" id="{23C0B779-6FF6-48AA-8414-569382B9A1E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1219" y="4648199"/>
              <a:ext cx="172719" cy="172719"/>
            </a:xfrm>
            <a:prstGeom prst="rect">
              <a:avLst/>
            </a:prstGeom>
          </p:spPr>
        </p:pic>
        <p:pic>
          <p:nvPicPr>
            <p:cNvPr id="27" name="object 22">
              <a:extLst>
                <a:ext uri="{FF2B5EF4-FFF2-40B4-BE49-F238E27FC236}">
                  <a16:creationId xmlns:a16="http://schemas.microsoft.com/office/drawing/2014/main" id="{2BFEF524-5F22-4FD7-82B6-683F5A37301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5199" y="4480559"/>
              <a:ext cx="172719" cy="172719"/>
            </a:xfrm>
            <a:prstGeom prst="rect">
              <a:avLst/>
            </a:prstGeom>
          </p:spPr>
        </p:pic>
        <p:pic>
          <p:nvPicPr>
            <p:cNvPr id="28" name="object 23">
              <a:extLst>
                <a:ext uri="{FF2B5EF4-FFF2-40B4-BE49-F238E27FC236}">
                  <a16:creationId xmlns:a16="http://schemas.microsoft.com/office/drawing/2014/main" id="{0C48FE19-ACAA-4E87-8FEB-1D321001E76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1019" y="4650739"/>
              <a:ext cx="170180" cy="172719"/>
            </a:xfrm>
            <a:prstGeom prst="rect">
              <a:avLst/>
            </a:prstGeom>
          </p:spPr>
        </p:pic>
        <p:pic>
          <p:nvPicPr>
            <p:cNvPr id="29" name="object 24">
              <a:extLst>
                <a:ext uri="{FF2B5EF4-FFF2-40B4-BE49-F238E27FC236}">
                  <a16:creationId xmlns:a16="http://schemas.microsoft.com/office/drawing/2014/main" id="{C2B05EFC-860C-45DE-8D9F-C2130312519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46399" y="4480559"/>
              <a:ext cx="172719" cy="172719"/>
            </a:xfrm>
            <a:prstGeom prst="rect">
              <a:avLst/>
            </a:prstGeom>
          </p:spPr>
        </p:pic>
      </p:grpSp>
      <p:grpSp>
        <p:nvGrpSpPr>
          <p:cNvPr id="30" name="object 25">
            <a:extLst>
              <a:ext uri="{FF2B5EF4-FFF2-40B4-BE49-F238E27FC236}">
                <a16:creationId xmlns:a16="http://schemas.microsoft.com/office/drawing/2014/main" id="{977ED10D-9B2C-4436-A24C-F8B26F9EFA19}"/>
              </a:ext>
            </a:extLst>
          </p:cNvPr>
          <p:cNvGrpSpPr/>
          <p:nvPr/>
        </p:nvGrpSpPr>
        <p:grpSpPr>
          <a:xfrm>
            <a:off x="4334911" y="2538416"/>
            <a:ext cx="4242799" cy="2462782"/>
            <a:chOff x="5816282" y="2359342"/>
            <a:chExt cx="5426075" cy="3173095"/>
          </a:xfrm>
        </p:grpSpPr>
        <p:sp>
          <p:nvSpPr>
            <p:cNvPr id="31" name="object 26">
              <a:extLst>
                <a:ext uri="{FF2B5EF4-FFF2-40B4-BE49-F238E27FC236}">
                  <a16:creationId xmlns:a16="http://schemas.microsoft.com/office/drawing/2014/main" id="{5DE8C752-047B-44E5-803A-39FBC6961A5D}"/>
                </a:ext>
              </a:extLst>
            </p:cNvPr>
            <p:cNvSpPr/>
            <p:nvPr/>
          </p:nvSpPr>
          <p:spPr>
            <a:xfrm>
              <a:off x="5824220" y="2367279"/>
              <a:ext cx="5410200" cy="3157220"/>
            </a:xfrm>
            <a:custGeom>
              <a:avLst/>
              <a:gdLst/>
              <a:ahLst/>
              <a:cxnLst/>
              <a:rect l="l" t="t" r="r" b="b"/>
              <a:pathLst>
                <a:path w="5410200" h="3157220">
                  <a:moveTo>
                    <a:pt x="271779" y="1597660"/>
                  </a:moveTo>
                  <a:lnTo>
                    <a:pt x="1046479" y="1597660"/>
                  </a:lnTo>
                  <a:lnTo>
                    <a:pt x="1046479" y="454660"/>
                  </a:lnTo>
                  <a:lnTo>
                    <a:pt x="271779" y="454660"/>
                  </a:lnTo>
                  <a:lnTo>
                    <a:pt x="271779" y="1597660"/>
                  </a:lnTo>
                  <a:close/>
                </a:path>
                <a:path w="5410200" h="3157220">
                  <a:moveTo>
                    <a:pt x="0" y="3157220"/>
                  </a:moveTo>
                  <a:lnTo>
                    <a:pt x="5410200" y="3157220"/>
                  </a:lnTo>
                  <a:lnTo>
                    <a:pt x="5410200" y="0"/>
                  </a:lnTo>
                  <a:lnTo>
                    <a:pt x="0" y="0"/>
                  </a:lnTo>
                  <a:lnTo>
                    <a:pt x="0" y="3157220"/>
                  </a:lnTo>
                  <a:close/>
                </a:path>
              </a:pathLst>
            </a:custGeom>
            <a:ln w="1587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27">
              <a:extLst>
                <a:ext uri="{FF2B5EF4-FFF2-40B4-BE49-F238E27FC236}">
                  <a16:creationId xmlns:a16="http://schemas.microsoft.com/office/drawing/2014/main" id="{1EBED78A-8679-47A0-9A9C-54238B1C5518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22060" y="2903219"/>
              <a:ext cx="284480" cy="370839"/>
            </a:xfrm>
            <a:prstGeom prst="rect">
              <a:avLst/>
            </a:prstGeom>
          </p:spPr>
        </p:pic>
        <p:pic>
          <p:nvPicPr>
            <p:cNvPr id="33" name="object 28">
              <a:extLst>
                <a:ext uri="{FF2B5EF4-FFF2-40B4-BE49-F238E27FC236}">
                  <a16:creationId xmlns:a16="http://schemas.microsoft.com/office/drawing/2014/main" id="{DAD15253-0FB7-4E84-B2C0-C08B3996B4D5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5220" y="3350259"/>
              <a:ext cx="518159" cy="182879"/>
            </a:xfrm>
            <a:prstGeom prst="rect">
              <a:avLst/>
            </a:prstGeom>
          </p:spPr>
        </p:pic>
        <p:pic>
          <p:nvPicPr>
            <p:cNvPr id="34" name="object 29">
              <a:extLst>
                <a:ext uri="{FF2B5EF4-FFF2-40B4-BE49-F238E27FC236}">
                  <a16:creationId xmlns:a16="http://schemas.microsoft.com/office/drawing/2014/main" id="{9A6E49C9-24E4-44BA-8ACC-BB2B92C4987E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89040" y="3609339"/>
              <a:ext cx="388619" cy="297180"/>
            </a:xfrm>
            <a:prstGeom prst="rect">
              <a:avLst/>
            </a:prstGeom>
          </p:spPr>
        </p:pic>
        <p:pic>
          <p:nvPicPr>
            <p:cNvPr id="35" name="object 30">
              <a:extLst>
                <a:ext uri="{FF2B5EF4-FFF2-40B4-BE49-F238E27FC236}">
                  <a16:creationId xmlns:a16="http://schemas.microsoft.com/office/drawing/2014/main" id="{44F72171-C321-4451-A8F7-15EAAC5ED6B7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6160" y="3053092"/>
              <a:ext cx="272034" cy="373621"/>
            </a:xfrm>
            <a:prstGeom prst="rect">
              <a:avLst/>
            </a:prstGeom>
          </p:spPr>
        </p:pic>
        <p:pic>
          <p:nvPicPr>
            <p:cNvPr id="36" name="object 31">
              <a:extLst>
                <a:ext uri="{FF2B5EF4-FFF2-40B4-BE49-F238E27FC236}">
                  <a16:creationId xmlns:a16="http://schemas.microsoft.com/office/drawing/2014/main" id="{8A13E550-5FDF-4706-A505-9792BE184007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67120" y="3075939"/>
              <a:ext cx="155320" cy="217677"/>
            </a:xfrm>
            <a:prstGeom prst="rect">
              <a:avLst/>
            </a:prstGeom>
          </p:spPr>
        </p:pic>
        <p:sp>
          <p:nvSpPr>
            <p:cNvPr id="37" name="object 32">
              <a:extLst>
                <a:ext uri="{FF2B5EF4-FFF2-40B4-BE49-F238E27FC236}">
                  <a16:creationId xmlns:a16="http://schemas.microsoft.com/office/drawing/2014/main" id="{8E994FBD-5DCF-4A3E-A576-511DB45C90B1}"/>
                </a:ext>
              </a:extLst>
            </p:cNvPr>
            <p:cNvSpPr/>
            <p:nvPr/>
          </p:nvSpPr>
          <p:spPr>
            <a:xfrm>
              <a:off x="7145020" y="2821939"/>
              <a:ext cx="774700" cy="1143000"/>
            </a:xfrm>
            <a:custGeom>
              <a:avLst/>
              <a:gdLst/>
              <a:ahLst/>
              <a:cxnLst/>
              <a:rect l="l" t="t" r="r" b="b"/>
              <a:pathLst>
                <a:path w="774700" h="1143000">
                  <a:moveTo>
                    <a:pt x="0" y="1143000"/>
                  </a:moveTo>
                  <a:lnTo>
                    <a:pt x="774700" y="1143000"/>
                  </a:lnTo>
                  <a:lnTo>
                    <a:pt x="7747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1587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3">
              <a:extLst>
                <a:ext uri="{FF2B5EF4-FFF2-40B4-BE49-F238E27FC236}">
                  <a16:creationId xmlns:a16="http://schemas.microsoft.com/office/drawing/2014/main" id="{8E250E3B-D9D0-448E-B7A0-F31CD6FE178B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68540" y="2903219"/>
              <a:ext cx="287020" cy="370839"/>
            </a:xfrm>
            <a:prstGeom prst="rect">
              <a:avLst/>
            </a:prstGeom>
          </p:spPr>
        </p:pic>
        <p:pic>
          <p:nvPicPr>
            <p:cNvPr id="39" name="object 34">
              <a:extLst>
                <a:ext uri="{FF2B5EF4-FFF2-40B4-BE49-F238E27FC236}">
                  <a16:creationId xmlns:a16="http://schemas.microsoft.com/office/drawing/2014/main" id="{7CCDAA86-716E-4282-9863-7F0FEB93F181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51700" y="3350259"/>
              <a:ext cx="520700" cy="182879"/>
            </a:xfrm>
            <a:prstGeom prst="rect">
              <a:avLst/>
            </a:prstGeom>
          </p:spPr>
        </p:pic>
        <p:pic>
          <p:nvPicPr>
            <p:cNvPr id="40" name="object 35">
              <a:extLst>
                <a:ext uri="{FF2B5EF4-FFF2-40B4-BE49-F238E27FC236}">
                  <a16:creationId xmlns:a16="http://schemas.microsoft.com/office/drawing/2014/main" id="{CD5E3908-94BE-4183-BBBB-31BE6B412EF7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35520" y="3609339"/>
              <a:ext cx="388620" cy="297180"/>
            </a:xfrm>
            <a:prstGeom prst="rect">
              <a:avLst/>
            </a:prstGeom>
          </p:spPr>
        </p:pic>
        <p:sp>
          <p:nvSpPr>
            <p:cNvPr id="41" name="object 36">
              <a:extLst>
                <a:ext uri="{FF2B5EF4-FFF2-40B4-BE49-F238E27FC236}">
                  <a16:creationId xmlns:a16="http://schemas.microsoft.com/office/drawing/2014/main" id="{031975C3-AB3F-4EFF-9DAA-B759120CB8C2}"/>
                </a:ext>
              </a:extLst>
            </p:cNvPr>
            <p:cNvSpPr/>
            <p:nvPr/>
          </p:nvSpPr>
          <p:spPr>
            <a:xfrm>
              <a:off x="8166100" y="2842259"/>
              <a:ext cx="774700" cy="1140460"/>
            </a:xfrm>
            <a:custGeom>
              <a:avLst/>
              <a:gdLst/>
              <a:ahLst/>
              <a:cxnLst/>
              <a:rect l="l" t="t" r="r" b="b"/>
              <a:pathLst>
                <a:path w="774700" h="1140460">
                  <a:moveTo>
                    <a:pt x="0" y="1140459"/>
                  </a:moveTo>
                  <a:lnTo>
                    <a:pt x="774700" y="1140459"/>
                  </a:lnTo>
                  <a:lnTo>
                    <a:pt x="774700" y="0"/>
                  </a:lnTo>
                  <a:lnTo>
                    <a:pt x="0" y="0"/>
                  </a:lnTo>
                  <a:lnTo>
                    <a:pt x="0" y="1140459"/>
                  </a:lnTo>
                  <a:close/>
                </a:path>
              </a:pathLst>
            </a:custGeom>
            <a:ln w="1587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37">
              <a:extLst>
                <a:ext uri="{FF2B5EF4-FFF2-40B4-BE49-F238E27FC236}">
                  <a16:creationId xmlns:a16="http://schemas.microsoft.com/office/drawing/2014/main" id="{CA6ED23C-2F93-49CA-B3E2-9716442E04C8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92160" y="2920999"/>
              <a:ext cx="287020" cy="373379"/>
            </a:xfrm>
            <a:prstGeom prst="rect">
              <a:avLst/>
            </a:prstGeom>
          </p:spPr>
        </p:pic>
        <p:pic>
          <p:nvPicPr>
            <p:cNvPr id="43" name="object 38">
              <a:extLst>
                <a:ext uri="{FF2B5EF4-FFF2-40B4-BE49-F238E27FC236}">
                  <a16:creationId xmlns:a16="http://schemas.microsoft.com/office/drawing/2014/main" id="{BE9B1D94-C479-475A-908F-01E0F8DD38FA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75320" y="3370579"/>
              <a:ext cx="520700" cy="182879"/>
            </a:xfrm>
            <a:prstGeom prst="rect">
              <a:avLst/>
            </a:prstGeom>
          </p:spPr>
        </p:pic>
        <p:pic>
          <p:nvPicPr>
            <p:cNvPr id="44" name="object 39">
              <a:extLst>
                <a:ext uri="{FF2B5EF4-FFF2-40B4-BE49-F238E27FC236}">
                  <a16:creationId xmlns:a16="http://schemas.microsoft.com/office/drawing/2014/main" id="{40080425-EC8D-461D-9765-D8AAE1B9E533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59140" y="3627119"/>
              <a:ext cx="388620" cy="297180"/>
            </a:xfrm>
            <a:prstGeom prst="rect">
              <a:avLst/>
            </a:prstGeom>
          </p:spPr>
        </p:pic>
        <p:sp>
          <p:nvSpPr>
            <p:cNvPr id="45" name="object 40">
              <a:extLst>
                <a:ext uri="{FF2B5EF4-FFF2-40B4-BE49-F238E27FC236}">
                  <a16:creationId xmlns:a16="http://schemas.microsoft.com/office/drawing/2014/main" id="{4ACF3494-AFAE-4580-99F9-3C199064ED8F}"/>
                </a:ext>
              </a:extLst>
            </p:cNvPr>
            <p:cNvSpPr/>
            <p:nvPr/>
          </p:nvSpPr>
          <p:spPr>
            <a:xfrm>
              <a:off x="9207500" y="2842259"/>
              <a:ext cx="774700" cy="1140460"/>
            </a:xfrm>
            <a:custGeom>
              <a:avLst/>
              <a:gdLst/>
              <a:ahLst/>
              <a:cxnLst/>
              <a:rect l="l" t="t" r="r" b="b"/>
              <a:pathLst>
                <a:path w="774700" h="1140460">
                  <a:moveTo>
                    <a:pt x="0" y="1140459"/>
                  </a:moveTo>
                  <a:lnTo>
                    <a:pt x="774700" y="1140459"/>
                  </a:lnTo>
                  <a:lnTo>
                    <a:pt x="774700" y="0"/>
                  </a:lnTo>
                  <a:lnTo>
                    <a:pt x="0" y="0"/>
                  </a:lnTo>
                  <a:lnTo>
                    <a:pt x="0" y="1140459"/>
                  </a:lnTo>
                  <a:close/>
                </a:path>
              </a:pathLst>
            </a:custGeom>
            <a:ln w="1587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1">
              <a:extLst>
                <a:ext uri="{FF2B5EF4-FFF2-40B4-BE49-F238E27FC236}">
                  <a16:creationId xmlns:a16="http://schemas.microsoft.com/office/drawing/2014/main" id="{E0768105-6694-4D68-B66B-ED78C47A0E0E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31020" y="2920999"/>
              <a:ext cx="287020" cy="373379"/>
            </a:xfrm>
            <a:prstGeom prst="rect">
              <a:avLst/>
            </a:prstGeom>
          </p:spPr>
        </p:pic>
        <p:pic>
          <p:nvPicPr>
            <p:cNvPr id="47" name="object 42">
              <a:extLst>
                <a:ext uri="{FF2B5EF4-FFF2-40B4-BE49-F238E27FC236}">
                  <a16:creationId xmlns:a16="http://schemas.microsoft.com/office/drawing/2014/main" id="{9D9AE204-D77F-4E8A-B407-D004728A738F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14179" y="3370579"/>
              <a:ext cx="520700" cy="182879"/>
            </a:xfrm>
            <a:prstGeom prst="rect">
              <a:avLst/>
            </a:prstGeom>
          </p:spPr>
        </p:pic>
        <p:pic>
          <p:nvPicPr>
            <p:cNvPr id="48" name="object 43">
              <a:extLst>
                <a:ext uri="{FF2B5EF4-FFF2-40B4-BE49-F238E27FC236}">
                  <a16:creationId xmlns:a16="http://schemas.microsoft.com/office/drawing/2014/main" id="{B967CE17-5A47-4CFB-8ACC-AD0BFB4EEB2B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98000" y="3627119"/>
              <a:ext cx="388620" cy="297180"/>
            </a:xfrm>
            <a:prstGeom prst="rect">
              <a:avLst/>
            </a:prstGeom>
          </p:spPr>
        </p:pic>
        <p:sp>
          <p:nvSpPr>
            <p:cNvPr id="49" name="object 44">
              <a:extLst>
                <a:ext uri="{FF2B5EF4-FFF2-40B4-BE49-F238E27FC236}">
                  <a16:creationId xmlns:a16="http://schemas.microsoft.com/office/drawing/2014/main" id="{3039FBF8-42AD-4EAA-A4E7-9582912D4171}"/>
                </a:ext>
              </a:extLst>
            </p:cNvPr>
            <p:cNvSpPr/>
            <p:nvPr/>
          </p:nvSpPr>
          <p:spPr>
            <a:xfrm>
              <a:off x="10172700" y="2821939"/>
              <a:ext cx="774700" cy="1143000"/>
            </a:xfrm>
            <a:custGeom>
              <a:avLst/>
              <a:gdLst/>
              <a:ahLst/>
              <a:cxnLst/>
              <a:rect l="l" t="t" r="r" b="b"/>
              <a:pathLst>
                <a:path w="774700" h="1143000">
                  <a:moveTo>
                    <a:pt x="0" y="1143000"/>
                  </a:moveTo>
                  <a:lnTo>
                    <a:pt x="774700" y="1143000"/>
                  </a:lnTo>
                  <a:lnTo>
                    <a:pt x="7747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1587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45">
              <a:extLst>
                <a:ext uri="{FF2B5EF4-FFF2-40B4-BE49-F238E27FC236}">
                  <a16:creationId xmlns:a16="http://schemas.microsoft.com/office/drawing/2014/main" id="{676B411C-E881-4EBA-8F15-EA8729BC06E5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98760" y="2903219"/>
              <a:ext cx="284479" cy="370839"/>
            </a:xfrm>
            <a:prstGeom prst="rect">
              <a:avLst/>
            </a:prstGeom>
          </p:spPr>
        </p:pic>
        <p:pic>
          <p:nvPicPr>
            <p:cNvPr id="51" name="object 46">
              <a:extLst>
                <a:ext uri="{FF2B5EF4-FFF2-40B4-BE49-F238E27FC236}">
                  <a16:creationId xmlns:a16="http://schemas.microsoft.com/office/drawing/2014/main" id="{69DA9CB5-BFE6-4640-BBD4-C1A6F5C38D5D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81920" y="3350259"/>
              <a:ext cx="520700" cy="182879"/>
            </a:xfrm>
            <a:prstGeom prst="rect">
              <a:avLst/>
            </a:prstGeom>
          </p:spPr>
        </p:pic>
        <p:pic>
          <p:nvPicPr>
            <p:cNvPr id="52" name="object 47">
              <a:extLst>
                <a:ext uri="{FF2B5EF4-FFF2-40B4-BE49-F238E27FC236}">
                  <a16:creationId xmlns:a16="http://schemas.microsoft.com/office/drawing/2014/main" id="{5836FAA1-98F0-491E-B596-045677C7560D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65740" y="3609339"/>
              <a:ext cx="388620" cy="297180"/>
            </a:xfrm>
            <a:prstGeom prst="rect">
              <a:avLst/>
            </a:prstGeom>
          </p:spPr>
        </p:pic>
        <p:sp>
          <p:nvSpPr>
            <p:cNvPr id="53" name="object 48">
              <a:extLst>
                <a:ext uri="{FF2B5EF4-FFF2-40B4-BE49-F238E27FC236}">
                  <a16:creationId xmlns:a16="http://schemas.microsoft.com/office/drawing/2014/main" id="{5F0681CE-320A-429E-A34B-627BD2DA5A64}"/>
                </a:ext>
              </a:extLst>
            </p:cNvPr>
            <p:cNvSpPr/>
            <p:nvPr/>
          </p:nvSpPr>
          <p:spPr>
            <a:xfrm>
              <a:off x="6096000" y="4102100"/>
              <a:ext cx="774700" cy="1143000"/>
            </a:xfrm>
            <a:custGeom>
              <a:avLst/>
              <a:gdLst/>
              <a:ahLst/>
              <a:cxnLst/>
              <a:rect l="l" t="t" r="r" b="b"/>
              <a:pathLst>
                <a:path w="774700" h="1143000">
                  <a:moveTo>
                    <a:pt x="0" y="1143000"/>
                  </a:moveTo>
                  <a:lnTo>
                    <a:pt x="774700" y="1143000"/>
                  </a:lnTo>
                  <a:lnTo>
                    <a:pt x="7747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1587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49">
              <a:extLst>
                <a:ext uri="{FF2B5EF4-FFF2-40B4-BE49-F238E27FC236}">
                  <a16:creationId xmlns:a16="http://schemas.microsoft.com/office/drawing/2014/main" id="{724235FC-B96F-4505-9029-89B46DBC3879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22060" y="4180839"/>
              <a:ext cx="284480" cy="373380"/>
            </a:xfrm>
            <a:prstGeom prst="rect">
              <a:avLst/>
            </a:prstGeom>
          </p:spPr>
        </p:pic>
        <p:pic>
          <p:nvPicPr>
            <p:cNvPr id="55" name="object 50">
              <a:extLst>
                <a:ext uri="{FF2B5EF4-FFF2-40B4-BE49-F238E27FC236}">
                  <a16:creationId xmlns:a16="http://schemas.microsoft.com/office/drawing/2014/main" id="{752904B2-D7C2-40ED-A3A2-4FD47E4AA5BA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5220" y="4630419"/>
              <a:ext cx="518159" cy="182880"/>
            </a:xfrm>
            <a:prstGeom prst="rect">
              <a:avLst/>
            </a:prstGeom>
          </p:spPr>
        </p:pic>
        <p:pic>
          <p:nvPicPr>
            <p:cNvPr id="56" name="object 51">
              <a:extLst>
                <a:ext uri="{FF2B5EF4-FFF2-40B4-BE49-F238E27FC236}">
                  <a16:creationId xmlns:a16="http://schemas.microsoft.com/office/drawing/2014/main" id="{7F200717-5DA0-40EA-B5B4-B8695118B406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05577" y="4897799"/>
              <a:ext cx="351411" cy="282190"/>
            </a:xfrm>
            <a:prstGeom prst="rect">
              <a:avLst/>
            </a:prstGeom>
          </p:spPr>
        </p:pic>
        <p:sp>
          <p:nvSpPr>
            <p:cNvPr id="57" name="object 52">
              <a:extLst>
                <a:ext uri="{FF2B5EF4-FFF2-40B4-BE49-F238E27FC236}">
                  <a16:creationId xmlns:a16="http://schemas.microsoft.com/office/drawing/2014/main" id="{2775B342-DBCD-4FA9-9507-EF4A728F1C7D}"/>
                </a:ext>
              </a:extLst>
            </p:cNvPr>
            <p:cNvSpPr/>
            <p:nvPr/>
          </p:nvSpPr>
          <p:spPr>
            <a:xfrm>
              <a:off x="7145020" y="4102100"/>
              <a:ext cx="774700" cy="1143000"/>
            </a:xfrm>
            <a:custGeom>
              <a:avLst/>
              <a:gdLst/>
              <a:ahLst/>
              <a:cxnLst/>
              <a:rect l="l" t="t" r="r" b="b"/>
              <a:pathLst>
                <a:path w="774700" h="1143000">
                  <a:moveTo>
                    <a:pt x="0" y="1143000"/>
                  </a:moveTo>
                  <a:lnTo>
                    <a:pt x="774700" y="1143000"/>
                  </a:lnTo>
                  <a:lnTo>
                    <a:pt x="7747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1587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3">
              <a:extLst>
                <a:ext uri="{FF2B5EF4-FFF2-40B4-BE49-F238E27FC236}">
                  <a16:creationId xmlns:a16="http://schemas.microsoft.com/office/drawing/2014/main" id="{F756533B-E99A-4623-BFF6-C823D70C7274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68540" y="4180839"/>
              <a:ext cx="287020" cy="373380"/>
            </a:xfrm>
            <a:prstGeom prst="rect">
              <a:avLst/>
            </a:prstGeom>
          </p:spPr>
        </p:pic>
        <p:pic>
          <p:nvPicPr>
            <p:cNvPr id="59" name="object 54">
              <a:extLst>
                <a:ext uri="{FF2B5EF4-FFF2-40B4-BE49-F238E27FC236}">
                  <a16:creationId xmlns:a16="http://schemas.microsoft.com/office/drawing/2014/main" id="{288FEAED-043F-4D0F-8C3E-902496DCB9E0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51700" y="4630419"/>
              <a:ext cx="520700" cy="182880"/>
            </a:xfrm>
            <a:prstGeom prst="rect">
              <a:avLst/>
            </a:prstGeom>
          </p:spPr>
        </p:pic>
        <p:pic>
          <p:nvPicPr>
            <p:cNvPr id="60" name="object 55">
              <a:extLst>
                <a:ext uri="{FF2B5EF4-FFF2-40B4-BE49-F238E27FC236}">
                  <a16:creationId xmlns:a16="http://schemas.microsoft.com/office/drawing/2014/main" id="{01E1691C-2877-4465-A045-293E4C9D3038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52057" y="4897799"/>
              <a:ext cx="351411" cy="282190"/>
            </a:xfrm>
            <a:prstGeom prst="rect">
              <a:avLst/>
            </a:prstGeom>
          </p:spPr>
        </p:pic>
        <p:sp>
          <p:nvSpPr>
            <p:cNvPr id="61" name="object 56">
              <a:extLst>
                <a:ext uri="{FF2B5EF4-FFF2-40B4-BE49-F238E27FC236}">
                  <a16:creationId xmlns:a16="http://schemas.microsoft.com/office/drawing/2014/main" id="{0543B1FE-D88C-4BD3-92EA-8BA61C78A9B2}"/>
                </a:ext>
              </a:extLst>
            </p:cNvPr>
            <p:cNvSpPr/>
            <p:nvPr/>
          </p:nvSpPr>
          <p:spPr>
            <a:xfrm>
              <a:off x="8166100" y="4119879"/>
              <a:ext cx="774700" cy="1143000"/>
            </a:xfrm>
            <a:custGeom>
              <a:avLst/>
              <a:gdLst/>
              <a:ahLst/>
              <a:cxnLst/>
              <a:rect l="l" t="t" r="r" b="b"/>
              <a:pathLst>
                <a:path w="774700" h="1143000">
                  <a:moveTo>
                    <a:pt x="0" y="1143000"/>
                  </a:moveTo>
                  <a:lnTo>
                    <a:pt x="774700" y="1143000"/>
                  </a:lnTo>
                  <a:lnTo>
                    <a:pt x="7747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1587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57">
              <a:extLst>
                <a:ext uri="{FF2B5EF4-FFF2-40B4-BE49-F238E27FC236}">
                  <a16:creationId xmlns:a16="http://schemas.microsoft.com/office/drawing/2014/main" id="{32D2A332-1260-442D-8B2D-E58834C764D6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92160" y="4201159"/>
              <a:ext cx="287020" cy="370839"/>
            </a:xfrm>
            <a:prstGeom prst="rect">
              <a:avLst/>
            </a:prstGeom>
          </p:spPr>
        </p:pic>
        <p:pic>
          <p:nvPicPr>
            <p:cNvPr id="63" name="object 58">
              <a:extLst>
                <a:ext uri="{FF2B5EF4-FFF2-40B4-BE49-F238E27FC236}">
                  <a16:creationId xmlns:a16="http://schemas.microsoft.com/office/drawing/2014/main" id="{D1490277-5D5D-4989-B807-1C382F840DD0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75320" y="4648200"/>
              <a:ext cx="520700" cy="182880"/>
            </a:xfrm>
            <a:prstGeom prst="rect">
              <a:avLst/>
            </a:prstGeom>
          </p:spPr>
        </p:pic>
        <p:pic>
          <p:nvPicPr>
            <p:cNvPr id="64" name="object 59">
              <a:extLst>
                <a:ext uri="{FF2B5EF4-FFF2-40B4-BE49-F238E27FC236}">
                  <a16:creationId xmlns:a16="http://schemas.microsoft.com/office/drawing/2014/main" id="{3166ED82-82F3-45F4-B979-170936EF8EAC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75677" y="4915651"/>
              <a:ext cx="351411" cy="284623"/>
            </a:xfrm>
            <a:prstGeom prst="rect">
              <a:avLst/>
            </a:prstGeom>
          </p:spPr>
        </p:pic>
        <p:sp>
          <p:nvSpPr>
            <p:cNvPr id="65" name="object 60">
              <a:extLst>
                <a:ext uri="{FF2B5EF4-FFF2-40B4-BE49-F238E27FC236}">
                  <a16:creationId xmlns:a16="http://schemas.microsoft.com/office/drawing/2014/main" id="{66B03BDF-2022-45DC-9673-DF8F81FEEB29}"/>
                </a:ext>
              </a:extLst>
            </p:cNvPr>
            <p:cNvSpPr/>
            <p:nvPr/>
          </p:nvSpPr>
          <p:spPr>
            <a:xfrm>
              <a:off x="9207500" y="4119879"/>
              <a:ext cx="774700" cy="1143000"/>
            </a:xfrm>
            <a:custGeom>
              <a:avLst/>
              <a:gdLst/>
              <a:ahLst/>
              <a:cxnLst/>
              <a:rect l="l" t="t" r="r" b="b"/>
              <a:pathLst>
                <a:path w="774700" h="1143000">
                  <a:moveTo>
                    <a:pt x="0" y="1143000"/>
                  </a:moveTo>
                  <a:lnTo>
                    <a:pt x="774700" y="1143000"/>
                  </a:lnTo>
                  <a:lnTo>
                    <a:pt x="7747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1587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1">
              <a:extLst>
                <a:ext uri="{FF2B5EF4-FFF2-40B4-BE49-F238E27FC236}">
                  <a16:creationId xmlns:a16="http://schemas.microsoft.com/office/drawing/2014/main" id="{4442718B-A01B-44FC-A7F0-DB17DD4DDCFC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31020" y="4201159"/>
              <a:ext cx="287020" cy="370839"/>
            </a:xfrm>
            <a:prstGeom prst="rect">
              <a:avLst/>
            </a:prstGeom>
          </p:spPr>
        </p:pic>
        <p:pic>
          <p:nvPicPr>
            <p:cNvPr id="67" name="object 62">
              <a:extLst>
                <a:ext uri="{FF2B5EF4-FFF2-40B4-BE49-F238E27FC236}">
                  <a16:creationId xmlns:a16="http://schemas.microsoft.com/office/drawing/2014/main" id="{B40CA148-5AF2-44A9-B933-6862FBA8CF4B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14179" y="4648200"/>
              <a:ext cx="520700" cy="182880"/>
            </a:xfrm>
            <a:prstGeom prst="rect">
              <a:avLst/>
            </a:prstGeom>
          </p:spPr>
        </p:pic>
        <p:pic>
          <p:nvPicPr>
            <p:cNvPr id="68" name="object 63">
              <a:extLst>
                <a:ext uri="{FF2B5EF4-FFF2-40B4-BE49-F238E27FC236}">
                  <a16:creationId xmlns:a16="http://schemas.microsoft.com/office/drawing/2014/main" id="{05B9D437-C6BE-4A87-B1A5-F45DFC6022AB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14536" y="4915651"/>
              <a:ext cx="351411" cy="284623"/>
            </a:xfrm>
            <a:prstGeom prst="rect">
              <a:avLst/>
            </a:prstGeom>
          </p:spPr>
        </p:pic>
        <p:sp>
          <p:nvSpPr>
            <p:cNvPr id="69" name="object 64">
              <a:extLst>
                <a:ext uri="{FF2B5EF4-FFF2-40B4-BE49-F238E27FC236}">
                  <a16:creationId xmlns:a16="http://schemas.microsoft.com/office/drawing/2014/main" id="{DA669D06-A022-4214-9136-6F92CF368D21}"/>
                </a:ext>
              </a:extLst>
            </p:cNvPr>
            <p:cNvSpPr/>
            <p:nvPr/>
          </p:nvSpPr>
          <p:spPr>
            <a:xfrm>
              <a:off x="10172700" y="4102100"/>
              <a:ext cx="774700" cy="1143000"/>
            </a:xfrm>
            <a:custGeom>
              <a:avLst/>
              <a:gdLst/>
              <a:ahLst/>
              <a:cxnLst/>
              <a:rect l="l" t="t" r="r" b="b"/>
              <a:pathLst>
                <a:path w="774700" h="1143000">
                  <a:moveTo>
                    <a:pt x="0" y="1143000"/>
                  </a:moveTo>
                  <a:lnTo>
                    <a:pt x="774700" y="1143000"/>
                  </a:lnTo>
                  <a:lnTo>
                    <a:pt x="7747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15875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65">
              <a:extLst>
                <a:ext uri="{FF2B5EF4-FFF2-40B4-BE49-F238E27FC236}">
                  <a16:creationId xmlns:a16="http://schemas.microsoft.com/office/drawing/2014/main" id="{1E60D313-846F-4ED4-BF82-3458D4383EC0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98760" y="4180839"/>
              <a:ext cx="284479" cy="373380"/>
            </a:xfrm>
            <a:prstGeom prst="rect">
              <a:avLst/>
            </a:prstGeom>
          </p:spPr>
        </p:pic>
        <p:pic>
          <p:nvPicPr>
            <p:cNvPr id="71" name="object 66">
              <a:extLst>
                <a:ext uri="{FF2B5EF4-FFF2-40B4-BE49-F238E27FC236}">
                  <a16:creationId xmlns:a16="http://schemas.microsoft.com/office/drawing/2014/main" id="{114AAFA6-166E-4CA7-BD63-048F59B3CEB2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81920" y="4630419"/>
              <a:ext cx="520700" cy="182880"/>
            </a:xfrm>
            <a:prstGeom prst="rect">
              <a:avLst/>
            </a:prstGeom>
          </p:spPr>
        </p:pic>
        <p:pic>
          <p:nvPicPr>
            <p:cNvPr id="72" name="object 67">
              <a:extLst>
                <a:ext uri="{FF2B5EF4-FFF2-40B4-BE49-F238E27FC236}">
                  <a16:creationId xmlns:a16="http://schemas.microsoft.com/office/drawing/2014/main" id="{9E1249ED-EA25-4A70-B572-8C6D98C3C33C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82277" y="4897799"/>
              <a:ext cx="351411" cy="282190"/>
            </a:xfrm>
            <a:prstGeom prst="rect">
              <a:avLst/>
            </a:prstGeom>
          </p:spPr>
        </p:pic>
      </p:grpSp>
      <p:sp>
        <p:nvSpPr>
          <p:cNvPr id="73" name="object 68">
            <a:extLst>
              <a:ext uri="{FF2B5EF4-FFF2-40B4-BE49-F238E27FC236}">
                <a16:creationId xmlns:a16="http://schemas.microsoft.com/office/drawing/2014/main" id="{6F363FE4-9A3B-4ABD-973C-5B69498DD4FC}"/>
              </a:ext>
            </a:extLst>
          </p:cNvPr>
          <p:cNvSpPr txBox="1"/>
          <p:nvPr/>
        </p:nvSpPr>
        <p:spPr>
          <a:xfrm>
            <a:off x="107504" y="2764882"/>
            <a:ext cx="32522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latin typeface="Calibri"/>
                <a:cs typeface="Calibri"/>
              </a:rPr>
              <a:t>100</a:t>
            </a:r>
            <a:r>
              <a:rPr sz="800" b="1" spc="10" dirty="0">
                <a:latin typeface="Calibri"/>
                <a:cs typeface="Calibri"/>
              </a:rPr>
              <a:t> </a:t>
            </a:r>
            <a:r>
              <a:rPr sz="800" b="1" dirty="0">
                <a:latin typeface="Calibri"/>
                <a:cs typeface="Calibri"/>
              </a:rPr>
              <a:t>TB  </a:t>
            </a:r>
            <a:r>
              <a:rPr sz="800" b="1" spc="-5" dirty="0">
                <a:latin typeface="Calibri"/>
                <a:cs typeface="Calibri"/>
              </a:rPr>
              <a:t>DISCO</a:t>
            </a:r>
            <a:endParaRPr sz="800" b="1">
              <a:latin typeface="Calibri"/>
              <a:cs typeface="Calibri"/>
            </a:endParaRPr>
          </a:p>
        </p:txBody>
      </p:sp>
      <p:sp>
        <p:nvSpPr>
          <p:cNvPr id="74" name="object 69">
            <a:extLst>
              <a:ext uri="{FF2B5EF4-FFF2-40B4-BE49-F238E27FC236}">
                <a16:creationId xmlns:a16="http://schemas.microsoft.com/office/drawing/2014/main" id="{70417014-E21B-43D5-9EDD-2AD0DFF76B71}"/>
              </a:ext>
            </a:extLst>
          </p:cNvPr>
          <p:cNvSpPr txBox="1"/>
          <p:nvPr/>
        </p:nvSpPr>
        <p:spPr>
          <a:xfrm>
            <a:off x="107504" y="3508102"/>
            <a:ext cx="34111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latin typeface="Calibri"/>
                <a:cs typeface="Calibri"/>
              </a:rPr>
              <a:t>256</a:t>
            </a:r>
            <a:r>
              <a:rPr sz="800" b="1" spc="10" dirty="0">
                <a:latin typeface="Calibri"/>
                <a:cs typeface="Calibri"/>
              </a:rPr>
              <a:t> </a:t>
            </a:r>
            <a:r>
              <a:rPr sz="800" b="1" dirty="0">
                <a:latin typeface="Calibri"/>
                <a:cs typeface="Calibri"/>
              </a:rPr>
              <a:t>GB  RAM</a:t>
            </a:r>
            <a:endParaRPr sz="800" b="1">
              <a:latin typeface="Calibri"/>
              <a:cs typeface="Calibri"/>
            </a:endParaRPr>
          </a:p>
        </p:txBody>
      </p:sp>
      <p:sp>
        <p:nvSpPr>
          <p:cNvPr id="75" name="object 70">
            <a:extLst>
              <a:ext uri="{FF2B5EF4-FFF2-40B4-BE49-F238E27FC236}">
                <a16:creationId xmlns:a16="http://schemas.microsoft.com/office/drawing/2014/main" id="{35C3D604-F2BE-437D-992D-649D49DC6C8B}"/>
              </a:ext>
            </a:extLst>
          </p:cNvPr>
          <p:cNvSpPr txBox="1"/>
          <p:nvPr/>
        </p:nvSpPr>
        <p:spPr>
          <a:xfrm>
            <a:off x="124138" y="4203517"/>
            <a:ext cx="43942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latin typeface="Calibri"/>
                <a:cs typeface="Calibri"/>
              </a:rPr>
              <a:t>40</a:t>
            </a:r>
            <a:endParaRPr sz="800" b="1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800" b="1" spc="5" dirty="0">
                <a:latin typeface="Calibri"/>
                <a:cs typeface="Calibri"/>
              </a:rPr>
              <a:t>N</a:t>
            </a:r>
            <a:r>
              <a:rPr sz="800" b="1" spc="-10" dirty="0">
                <a:latin typeface="Calibri"/>
                <a:cs typeface="Calibri"/>
              </a:rPr>
              <a:t>ÚC</a:t>
            </a:r>
            <a:r>
              <a:rPr sz="800" b="1" spc="-5" dirty="0">
                <a:latin typeface="Calibri"/>
                <a:cs typeface="Calibri"/>
              </a:rPr>
              <a:t>LE</a:t>
            </a:r>
            <a:r>
              <a:rPr sz="800" b="1" spc="-10" dirty="0">
                <a:latin typeface="Calibri"/>
                <a:cs typeface="Calibri"/>
              </a:rPr>
              <a:t>O</a:t>
            </a:r>
            <a:r>
              <a:rPr sz="800" b="1" dirty="0">
                <a:latin typeface="Calibri"/>
                <a:cs typeface="Calibri"/>
              </a:rPr>
              <a:t>S  DE</a:t>
            </a:r>
            <a:r>
              <a:rPr sz="800" b="1" spc="-30" dirty="0">
                <a:latin typeface="Calibri"/>
                <a:cs typeface="Calibri"/>
              </a:rPr>
              <a:t> </a:t>
            </a:r>
            <a:r>
              <a:rPr sz="800" b="1" spc="-10" dirty="0">
                <a:latin typeface="Calibri"/>
                <a:cs typeface="Calibri"/>
              </a:rPr>
              <a:t>CPU</a:t>
            </a:r>
            <a:endParaRPr sz="800" b="1">
              <a:latin typeface="Calibri"/>
              <a:cs typeface="Calibri"/>
            </a:endParaRPr>
          </a:p>
        </p:txBody>
      </p:sp>
      <p:sp>
        <p:nvSpPr>
          <p:cNvPr id="76" name="object 71">
            <a:extLst>
              <a:ext uri="{FF2B5EF4-FFF2-40B4-BE49-F238E27FC236}">
                <a16:creationId xmlns:a16="http://schemas.microsoft.com/office/drawing/2014/main" id="{5361CA92-46A6-4FBF-B037-5089D438991D}"/>
              </a:ext>
            </a:extLst>
          </p:cNvPr>
          <p:cNvSpPr txBox="1"/>
          <p:nvPr/>
        </p:nvSpPr>
        <p:spPr>
          <a:xfrm>
            <a:off x="5646777" y="2075085"/>
            <a:ext cx="248957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00FF"/>
                </a:solidFill>
                <a:latin typeface="Calibri"/>
                <a:cs typeface="Calibri"/>
              </a:rPr>
              <a:t>¿Cómo</a:t>
            </a:r>
            <a:r>
              <a:rPr sz="1600" b="1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00FF"/>
                </a:solidFill>
                <a:latin typeface="Calibri"/>
                <a:cs typeface="Calibri"/>
              </a:rPr>
              <a:t>trabaja </a:t>
            </a:r>
            <a:r>
              <a:rPr sz="1600" b="1" spc="-5" dirty="0">
                <a:solidFill>
                  <a:srgbClr val="0000FF"/>
                </a:solidFill>
                <a:latin typeface="Calibri"/>
                <a:cs typeface="Calibri"/>
              </a:rPr>
              <a:t>un</a:t>
            </a:r>
            <a:r>
              <a:rPr sz="16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00FF"/>
                </a:solidFill>
                <a:latin typeface="Calibri"/>
                <a:cs typeface="Calibri"/>
              </a:rPr>
              <a:t>clúster?</a:t>
            </a:r>
            <a:endParaRPr sz="1600" b="1">
              <a:solidFill>
                <a:srgbClr val="0000FF"/>
              </a:solidFill>
              <a:latin typeface="Calibri"/>
              <a:cs typeface="Calibri"/>
            </a:endParaRPr>
          </a:p>
        </p:txBody>
      </p:sp>
      <p:pic>
        <p:nvPicPr>
          <p:cNvPr id="77" name="object 72">
            <a:extLst>
              <a:ext uri="{FF2B5EF4-FFF2-40B4-BE49-F238E27FC236}">
                <a16:creationId xmlns:a16="http://schemas.microsoft.com/office/drawing/2014/main" id="{C181B312-51AC-408B-810E-2806BA0C33A7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66937" y="3766840"/>
            <a:ext cx="337855" cy="633029"/>
          </a:xfrm>
          <a:prstGeom prst="rect">
            <a:avLst/>
          </a:prstGeom>
        </p:spPr>
      </p:pic>
      <p:sp>
        <p:nvSpPr>
          <p:cNvPr id="78" name="object 73">
            <a:extLst>
              <a:ext uri="{FF2B5EF4-FFF2-40B4-BE49-F238E27FC236}">
                <a16:creationId xmlns:a16="http://schemas.microsoft.com/office/drawing/2014/main" id="{3BB1BCFC-371F-4F2D-B227-6257B9B98383}"/>
              </a:ext>
            </a:extLst>
          </p:cNvPr>
          <p:cNvSpPr txBox="1"/>
          <p:nvPr/>
        </p:nvSpPr>
        <p:spPr>
          <a:xfrm>
            <a:off x="3915597" y="2727425"/>
            <a:ext cx="38083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Calibri"/>
                <a:cs typeface="Calibri"/>
              </a:rPr>
              <a:t>1000</a:t>
            </a:r>
            <a:r>
              <a:rPr sz="900" b="1" spc="-6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TB</a:t>
            </a:r>
            <a:endParaRPr sz="900" b="1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b="1" spc="-5" dirty="0">
                <a:latin typeface="Calibri"/>
                <a:cs typeface="Calibri"/>
              </a:rPr>
              <a:t>DISCO</a:t>
            </a:r>
            <a:endParaRPr sz="900" b="1">
              <a:latin typeface="Calibri"/>
              <a:cs typeface="Calibri"/>
            </a:endParaRPr>
          </a:p>
        </p:txBody>
      </p:sp>
      <p:sp>
        <p:nvSpPr>
          <p:cNvPr id="79" name="object 74">
            <a:extLst>
              <a:ext uri="{FF2B5EF4-FFF2-40B4-BE49-F238E27FC236}">
                <a16:creationId xmlns:a16="http://schemas.microsoft.com/office/drawing/2014/main" id="{0E7E5CF3-6660-4A40-A1AB-AB0D8758C7DA}"/>
              </a:ext>
            </a:extLst>
          </p:cNvPr>
          <p:cNvSpPr txBox="1"/>
          <p:nvPr/>
        </p:nvSpPr>
        <p:spPr>
          <a:xfrm>
            <a:off x="3827067" y="3485537"/>
            <a:ext cx="58192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Calibri"/>
                <a:cs typeface="Calibri"/>
              </a:rPr>
              <a:t>2560</a:t>
            </a:r>
            <a:r>
              <a:rPr sz="900" b="1" spc="1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GB  RAM</a:t>
            </a:r>
            <a:endParaRPr sz="900" b="1">
              <a:latin typeface="Calibri"/>
              <a:cs typeface="Calibri"/>
            </a:endParaRPr>
          </a:p>
        </p:txBody>
      </p:sp>
      <p:sp>
        <p:nvSpPr>
          <p:cNvPr id="80" name="object 75">
            <a:extLst>
              <a:ext uri="{FF2B5EF4-FFF2-40B4-BE49-F238E27FC236}">
                <a16:creationId xmlns:a16="http://schemas.microsoft.com/office/drawing/2014/main" id="{38B480AF-C329-4FF8-B82B-005010D0F752}"/>
              </a:ext>
            </a:extLst>
          </p:cNvPr>
          <p:cNvSpPr txBox="1"/>
          <p:nvPr/>
        </p:nvSpPr>
        <p:spPr>
          <a:xfrm>
            <a:off x="3886301" y="4186760"/>
            <a:ext cx="43942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Calibri"/>
                <a:cs typeface="Calibri"/>
              </a:rPr>
              <a:t>400</a:t>
            </a:r>
            <a:endParaRPr sz="900" b="1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900" b="1" spc="5" dirty="0">
                <a:latin typeface="Calibri"/>
                <a:cs typeface="Calibri"/>
              </a:rPr>
              <a:t>N</a:t>
            </a:r>
            <a:r>
              <a:rPr sz="900" b="1" spc="-10" dirty="0">
                <a:latin typeface="Calibri"/>
                <a:cs typeface="Calibri"/>
              </a:rPr>
              <a:t>ÚC</a:t>
            </a:r>
            <a:r>
              <a:rPr sz="900" b="1" spc="-5" dirty="0">
                <a:latin typeface="Calibri"/>
                <a:cs typeface="Calibri"/>
              </a:rPr>
              <a:t>LE</a:t>
            </a:r>
            <a:r>
              <a:rPr sz="900" b="1" spc="-10" dirty="0">
                <a:latin typeface="Calibri"/>
                <a:cs typeface="Calibri"/>
              </a:rPr>
              <a:t>O</a:t>
            </a:r>
            <a:r>
              <a:rPr sz="900" b="1" dirty="0">
                <a:latin typeface="Calibri"/>
                <a:cs typeface="Calibri"/>
              </a:rPr>
              <a:t>S  DE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spc="-10" dirty="0">
                <a:latin typeface="Calibri"/>
                <a:cs typeface="Calibri"/>
              </a:rPr>
              <a:t>CPU</a:t>
            </a:r>
            <a:endParaRPr sz="900" b="1">
              <a:latin typeface="Calibri"/>
              <a:cs typeface="Calibri"/>
            </a:endParaRPr>
          </a:p>
        </p:txBody>
      </p:sp>
      <p:sp>
        <p:nvSpPr>
          <p:cNvPr id="81" name="object 76">
            <a:extLst>
              <a:ext uri="{FF2B5EF4-FFF2-40B4-BE49-F238E27FC236}">
                <a16:creationId xmlns:a16="http://schemas.microsoft.com/office/drawing/2014/main" id="{8585E626-D4A8-480A-B0FC-F1FE761A4C8E}"/>
              </a:ext>
            </a:extLst>
          </p:cNvPr>
          <p:cNvSpPr txBox="1"/>
          <p:nvPr/>
        </p:nvSpPr>
        <p:spPr>
          <a:xfrm>
            <a:off x="706809" y="2105247"/>
            <a:ext cx="248957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¿Cómo</a:t>
            </a:r>
            <a:r>
              <a:rPr sz="1400" b="1" spc="1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trabaja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una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spc="-15" dirty="0">
                <a:latin typeface="Calibri"/>
                <a:cs typeface="Calibri"/>
              </a:rPr>
              <a:t>computadora?</a:t>
            </a:r>
            <a:endParaRPr sz="1400" b="1">
              <a:latin typeface="Calibri"/>
              <a:cs typeface="Calibri"/>
            </a:endParaRPr>
          </a:p>
        </p:txBody>
      </p:sp>
      <p:grpSp>
        <p:nvGrpSpPr>
          <p:cNvPr id="83" name="object 78">
            <a:extLst>
              <a:ext uri="{FF2B5EF4-FFF2-40B4-BE49-F238E27FC236}">
                <a16:creationId xmlns:a16="http://schemas.microsoft.com/office/drawing/2014/main" id="{D46CD815-7910-449B-B7B0-52291F75DF83}"/>
              </a:ext>
            </a:extLst>
          </p:cNvPr>
          <p:cNvGrpSpPr/>
          <p:nvPr/>
        </p:nvGrpSpPr>
        <p:grpSpPr>
          <a:xfrm>
            <a:off x="4561574" y="3019695"/>
            <a:ext cx="3817774" cy="1695904"/>
            <a:chOff x="6106159" y="2979432"/>
            <a:chExt cx="4882515" cy="2185035"/>
          </a:xfrm>
        </p:grpSpPr>
        <p:pic>
          <p:nvPicPr>
            <p:cNvPr id="84" name="object 79">
              <a:extLst>
                <a:ext uri="{FF2B5EF4-FFF2-40B4-BE49-F238E27FC236}">
                  <a16:creationId xmlns:a16="http://schemas.microsoft.com/office/drawing/2014/main" id="{6DEB377C-4899-4125-969E-41B6C8221DA5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19239" y="3444252"/>
              <a:ext cx="272033" cy="373621"/>
            </a:xfrm>
            <a:prstGeom prst="rect">
              <a:avLst/>
            </a:prstGeom>
          </p:spPr>
        </p:pic>
        <p:pic>
          <p:nvPicPr>
            <p:cNvPr id="85" name="object 80">
              <a:extLst>
                <a:ext uri="{FF2B5EF4-FFF2-40B4-BE49-F238E27FC236}">
                  <a16:creationId xmlns:a16="http://schemas.microsoft.com/office/drawing/2014/main" id="{F71EC582-103F-4024-9D95-729AF2E91F70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42099" y="3543299"/>
              <a:ext cx="155321" cy="217677"/>
            </a:xfrm>
            <a:prstGeom prst="rect">
              <a:avLst/>
            </a:prstGeom>
          </p:spPr>
        </p:pic>
        <p:pic>
          <p:nvPicPr>
            <p:cNvPr id="86" name="object 81">
              <a:extLst>
                <a:ext uri="{FF2B5EF4-FFF2-40B4-BE49-F238E27FC236}">
                  <a16:creationId xmlns:a16="http://schemas.microsoft.com/office/drawing/2014/main" id="{F3A37273-182B-441D-8A83-541ADDA44A59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22719" y="3007372"/>
              <a:ext cx="284746" cy="360921"/>
            </a:xfrm>
            <a:prstGeom prst="rect">
              <a:avLst/>
            </a:prstGeom>
          </p:spPr>
        </p:pic>
        <p:pic>
          <p:nvPicPr>
            <p:cNvPr id="87" name="object 82">
              <a:extLst>
                <a:ext uri="{FF2B5EF4-FFF2-40B4-BE49-F238E27FC236}">
                  <a16:creationId xmlns:a16="http://schemas.microsoft.com/office/drawing/2014/main" id="{4E730106-BBEB-4017-964B-8E5B641C52AE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21779" y="3068319"/>
              <a:ext cx="129921" cy="243077"/>
            </a:xfrm>
            <a:prstGeom prst="rect">
              <a:avLst/>
            </a:prstGeom>
          </p:spPr>
        </p:pic>
        <p:pic>
          <p:nvPicPr>
            <p:cNvPr id="88" name="object 83">
              <a:extLst>
                <a:ext uri="{FF2B5EF4-FFF2-40B4-BE49-F238E27FC236}">
                  <a16:creationId xmlns:a16="http://schemas.microsoft.com/office/drawing/2014/main" id="{DAEF8D1F-874E-4791-B00C-9843545030E4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44259" y="3525532"/>
              <a:ext cx="284746" cy="360921"/>
            </a:xfrm>
            <a:prstGeom prst="rect">
              <a:avLst/>
            </a:prstGeom>
          </p:spPr>
        </p:pic>
        <p:pic>
          <p:nvPicPr>
            <p:cNvPr id="89" name="object 84">
              <a:extLst>
                <a:ext uri="{FF2B5EF4-FFF2-40B4-BE49-F238E27FC236}">
                  <a16:creationId xmlns:a16="http://schemas.microsoft.com/office/drawing/2014/main" id="{B6F54FC1-9BA8-4CDB-8F53-B73150908237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67119" y="3548379"/>
              <a:ext cx="129920" cy="243078"/>
            </a:xfrm>
            <a:prstGeom prst="rect">
              <a:avLst/>
            </a:prstGeom>
          </p:spPr>
        </p:pic>
        <p:pic>
          <p:nvPicPr>
            <p:cNvPr id="90" name="object 85">
              <a:extLst>
                <a:ext uri="{FF2B5EF4-FFF2-40B4-BE49-F238E27FC236}">
                  <a16:creationId xmlns:a16="http://schemas.microsoft.com/office/drawing/2014/main" id="{B4985519-F31D-4A7C-B3D2-8F00EC46CCCE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57719" y="3025152"/>
              <a:ext cx="272033" cy="373621"/>
            </a:xfrm>
            <a:prstGeom prst="rect">
              <a:avLst/>
            </a:prstGeom>
          </p:spPr>
        </p:pic>
        <p:pic>
          <p:nvPicPr>
            <p:cNvPr id="91" name="object 86">
              <a:extLst>
                <a:ext uri="{FF2B5EF4-FFF2-40B4-BE49-F238E27FC236}">
                  <a16:creationId xmlns:a16="http://schemas.microsoft.com/office/drawing/2014/main" id="{857F63AF-D605-495B-BF18-4166F96CA460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18679" y="3047999"/>
              <a:ext cx="155321" cy="217677"/>
            </a:xfrm>
            <a:prstGeom prst="rect">
              <a:avLst/>
            </a:prstGeom>
          </p:spPr>
        </p:pic>
        <p:pic>
          <p:nvPicPr>
            <p:cNvPr id="92" name="object 87">
              <a:extLst>
                <a:ext uri="{FF2B5EF4-FFF2-40B4-BE49-F238E27FC236}">
                  <a16:creationId xmlns:a16="http://schemas.microsoft.com/office/drawing/2014/main" id="{EBF50B46-71A7-4070-8429-508C3DFA4994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83499" y="3416312"/>
              <a:ext cx="272033" cy="373621"/>
            </a:xfrm>
            <a:prstGeom prst="rect">
              <a:avLst/>
            </a:prstGeom>
          </p:spPr>
        </p:pic>
        <p:pic>
          <p:nvPicPr>
            <p:cNvPr id="93" name="object 88">
              <a:extLst>
                <a:ext uri="{FF2B5EF4-FFF2-40B4-BE49-F238E27FC236}">
                  <a16:creationId xmlns:a16="http://schemas.microsoft.com/office/drawing/2014/main" id="{1C835671-F516-476F-9A8E-DE943A385591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06359" y="3515359"/>
              <a:ext cx="155321" cy="217677"/>
            </a:xfrm>
            <a:prstGeom prst="rect">
              <a:avLst/>
            </a:prstGeom>
          </p:spPr>
        </p:pic>
        <p:pic>
          <p:nvPicPr>
            <p:cNvPr id="94" name="object 89">
              <a:extLst>
                <a:ext uri="{FF2B5EF4-FFF2-40B4-BE49-F238E27FC236}">
                  <a16:creationId xmlns:a16="http://schemas.microsoft.com/office/drawing/2014/main" id="{1287FE97-D354-40B0-A216-F3540C30FDED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74279" y="2979432"/>
              <a:ext cx="284746" cy="360921"/>
            </a:xfrm>
            <a:prstGeom prst="rect">
              <a:avLst/>
            </a:prstGeom>
          </p:spPr>
        </p:pic>
        <p:pic>
          <p:nvPicPr>
            <p:cNvPr id="95" name="object 90">
              <a:extLst>
                <a:ext uri="{FF2B5EF4-FFF2-40B4-BE49-F238E27FC236}">
                  <a16:creationId xmlns:a16="http://schemas.microsoft.com/office/drawing/2014/main" id="{0880A77B-5F9D-4913-BD19-E6D1FAFE6C6A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73339" y="3040379"/>
              <a:ext cx="129920" cy="243078"/>
            </a:xfrm>
            <a:prstGeom prst="rect">
              <a:avLst/>
            </a:prstGeom>
          </p:spPr>
        </p:pic>
        <p:pic>
          <p:nvPicPr>
            <p:cNvPr id="96" name="object 91">
              <a:extLst>
                <a:ext uri="{FF2B5EF4-FFF2-40B4-BE49-F238E27FC236}">
                  <a16:creationId xmlns:a16="http://schemas.microsoft.com/office/drawing/2014/main" id="{08F91253-9B62-44FE-BE58-FDDDD817812A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95819" y="3500132"/>
              <a:ext cx="284746" cy="360921"/>
            </a:xfrm>
            <a:prstGeom prst="rect">
              <a:avLst/>
            </a:prstGeom>
          </p:spPr>
        </p:pic>
        <p:pic>
          <p:nvPicPr>
            <p:cNvPr id="97" name="object 92">
              <a:extLst>
                <a:ext uri="{FF2B5EF4-FFF2-40B4-BE49-F238E27FC236}">
                  <a16:creationId xmlns:a16="http://schemas.microsoft.com/office/drawing/2014/main" id="{C980134E-7864-4199-8AAF-31C53FC8E6FF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18679" y="3522979"/>
              <a:ext cx="129921" cy="243078"/>
            </a:xfrm>
            <a:prstGeom prst="rect">
              <a:avLst/>
            </a:prstGeom>
          </p:spPr>
        </p:pic>
        <p:pic>
          <p:nvPicPr>
            <p:cNvPr id="98" name="object 93">
              <a:extLst>
                <a:ext uri="{FF2B5EF4-FFF2-40B4-BE49-F238E27FC236}">
                  <a16:creationId xmlns:a16="http://schemas.microsoft.com/office/drawing/2014/main" id="{0390B739-D4EE-410F-BE75-6306EC81151E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68639" y="3025152"/>
              <a:ext cx="272033" cy="373621"/>
            </a:xfrm>
            <a:prstGeom prst="rect">
              <a:avLst/>
            </a:prstGeom>
          </p:spPr>
        </p:pic>
        <p:pic>
          <p:nvPicPr>
            <p:cNvPr id="99" name="object 94">
              <a:extLst>
                <a:ext uri="{FF2B5EF4-FFF2-40B4-BE49-F238E27FC236}">
                  <a16:creationId xmlns:a16="http://schemas.microsoft.com/office/drawing/2014/main" id="{5B5E1A94-908F-47B9-95C1-5138FD88BEFB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29599" y="3047999"/>
              <a:ext cx="155321" cy="217677"/>
            </a:xfrm>
            <a:prstGeom prst="rect">
              <a:avLst/>
            </a:prstGeom>
          </p:spPr>
        </p:pic>
        <p:pic>
          <p:nvPicPr>
            <p:cNvPr id="100" name="object 95">
              <a:extLst>
                <a:ext uri="{FF2B5EF4-FFF2-40B4-BE49-F238E27FC236}">
                  <a16:creationId xmlns:a16="http://schemas.microsoft.com/office/drawing/2014/main" id="{49B83EE3-9C0B-48FB-8E24-A798C815BDC2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94419" y="3416312"/>
              <a:ext cx="272033" cy="373621"/>
            </a:xfrm>
            <a:prstGeom prst="rect">
              <a:avLst/>
            </a:prstGeom>
          </p:spPr>
        </p:pic>
        <p:pic>
          <p:nvPicPr>
            <p:cNvPr id="101" name="object 96">
              <a:extLst>
                <a:ext uri="{FF2B5EF4-FFF2-40B4-BE49-F238E27FC236}">
                  <a16:creationId xmlns:a16="http://schemas.microsoft.com/office/drawing/2014/main" id="{63059371-9D5E-4A53-9A80-24FB743D50B3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17279" y="3515359"/>
              <a:ext cx="155321" cy="217677"/>
            </a:xfrm>
            <a:prstGeom prst="rect">
              <a:avLst/>
            </a:prstGeom>
          </p:spPr>
        </p:pic>
        <p:pic>
          <p:nvPicPr>
            <p:cNvPr id="102" name="object 97">
              <a:extLst>
                <a:ext uri="{FF2B5EF4-FFF2-40B4-BE49-F238E27FC236}">
                  <a16:creationId xmlns:a16="http://schemas.microsoft.com/office/drawing/2014/main" id="{9BBEC45F-984F-480F-BFB9-2CE4BD4A8FF1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85199" y="2979432"/>
              <a:ext cx="284746" cy="360921"/>
            </a:xfrm>
            <a:prstGeom prst="rect">
              <a:avLst/>
            </a:prstGeom>
          </p:spPr>
        </p:pic>
        <p:pic>
          <p:nvPicPr>
            <p:cNvPr id="103" name="object 98">
              <a:extLst>
                <a:ext uri="{FF2B5EF4-FFF2-40B4-BE49-F238E27FC236}">
                  <a16:creationId xmlns:a16="http://schemas.microsoft.com/office/drawing/2014/main" id="{84BA59FD-DBC0-46D4-B23D-2245564A5501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84259" y="3040379"/>
              <a:ext cx="129921" cy="243078"/>
            </a:xfrm>
            <a:prstGeom prst="rect">
              <a:avLst/>
            </a:prstGeom>
          </p:spPr>
        </p:pic>
        <p:pic>
          <p:nvPicPr>
            <p:cNvPr id="104" name="object 99">
              <a:extLst>
                <a:ext uri="{FF2B5EF4-FFF2-40B4-BE49-F238E27FC236}">
                  <a16:creationId xmlns:a16="http://schemas.microsoft.com/office/drawing/2014/main" id="{04DCB145-4FF1-40A5-A436-339466E1ED60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06739" y="3500132"/>
              <a:ext cx="284746" cy="360921"/>
            </a:xfrm>
            <a:prstGeom prst="rect">
              <a:avLst/>
            </a:prstGeom>
          </p:spPr>
        </p:pic>
        <p:pic>
          <p:nvPicPr>
            <p:cNvPr id="105" name="object 100">
              <a:extLst>
                <a:ext uri="{FF2B5EF4-FFF2-40B4-BE49-F238E27FC236}">
                  <a16:creationId xmlns:a16="http://schemas.microsoft.com/office/drawing/2014/main" id="{64369802-DACE-41F4-AA9A-BE31E218931F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29599" y="3522979"/>
              <a:ext cx="129921" cy="243078"/>
            </a:xfrm>
            <a:prstGeom prst="rect">
              <a:avLst/>
            </a:prstGeom>
          </p:spPr>
        </p:pic>
        <p:pic>
          <p:nvPicPr>
            <p:cNvPr id="106" name="object 101">
              <a:extLst>
                <a:ext uri="{FF2B5EF4-FFF2-40B4-BE49-F238E27FC236}">
                  <a16:creationId xmlns:a16="http://schemas.microsoft.com/office/drawing/2014/main" id="{92712B39-F0E6-4824-9146-318D0EC82FA3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07499" y="3068319"/>
              <a:ext cx="272033" cy="373634"/>
            </a:xfrm>
            <a:prstGeom prst="rect">
              <a:avLst/>
            </a:prstGeom>
          </p:spPr>
        </p:pic>
        <p:pic>
          <p:nvPicPr>
            <p:cNvPr id="107" name="object 102">
              <a:extLst>
                <a:ext uri="{FF2B5EF4-FFF2-40B4-BE49-F238E27FC236}">
                  <a16:creationId xmlns:a16="http://schemas.microsoft.com/office/drawing/2014/main" id="{4188E6AE-D1FF-4B12-8367-8B38938B4971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68459" y="3091179"/>
              <a:ext cx="155321" cy="217678"/>
            </a:xfrm>
            <a:prstGeom prst="rect">
              <a:avLst/>
            </a:prstGeom>
          </p:spPr>
        </p:pic>
        <p:pic>
          <p:nvPicPr>
            <p:cNvPr id="108" name="object 103">
              <a:extLst>
                <a:ext uri="{FF2B5EF4-FFF2-40B4-BE49-F238E27FC236}">
                  <a16:creationId xmlns:a16="http://schemas.microsoft.com/office/drawing/2014/main" id="{F30E5C7C-436E-490C-94DC-0A7496E390AA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33279" y="3459492"/>
              <a:ext cx="272033" cy="373621"/>
            </a:xfrm>
            <a:prstGeom prst="rect">
              <a:avLst/>
            </a:prstGeom>
          </p:spPr>
        </p:pic>
        <p:pic>
          <p:nvPicPr>
            <p:cNvPr id="109" name="object 104">
              <a:extLst>
                <a:ext uri="{FF2B5EF4-FFF2-40B4-BE49-F238E27FC236}">
                  <a16:creationId xmlns:a16="http://schemas.microsoft.com/office/drawing/2014/main" id="{6911A680-37DE-4C98-A1D3-2EE08738E1C8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56139" y="3558539"/>
              <a:ext cx="155320" cy="217678"/>
            </a:xfrm>
            <a:prstGeom prst="rect">
              <a:avLst/>
            </a:prstGeom>
          </p:spPr>
        </p:pic>
        <p:pic>
          <p:nvPicPr>
            <p:cNvPr id="110" name="object 105">
              <a:extLst>
                <a:ext uri="{FF2B5EF4-FFF2-40B4-BE49-F238E27FC236}">
                  <a16:creationId xmlns:a16="http://schemas.microsoft.com/office/drawing/2014/main" id="{1575C4DE-7A4D-49FF-ACB3-634B82F7B39E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24059" y="3022612"/>
              <a:ext cx="284746" cy="360921"/>
            </a:xfrm>
            <a:prstGeom prst="rect">
              <a:avLst/>
            </a:prstGeom>
          </p:spPr>
        </p:pic>
        <p:pic>
          <p:nvPicPr>
            <p:cNvPr id="111" name="object 106">
              <a:extLst>
                <a:ext uri="{FF2B5EF4-FFF2-40B4-BE49-F238E27FC236}">
                  <a16:creationId xmlns:a16="http://schemas.microsoft.com/office/drawing/2014/main" id="{6FE6A925-578C-418D-891B-C1D33005ACAD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723119" y="3083559"/>
              <a:ext cx="129921" cy="243077"/>
            </a:xfrm>
            <a:prstGeom prst="rect">
              <a:avLst/>
            </a:prstGeom>
          </p:spPr>
        </p:pic>
        <p:pic>
          <p:nvPicPr>
            <p:cNvPr id="112" name="object 107">
              <a:extLst>
                <a:ext uri="{FF2B5EF4-FFF2-40B4-BE49-F238E27FC236}">
                  <a16:creationId xmlns:a16="http://schemas.microsoft.com/office/drawing/2014/main" id="{C564651E-2BF6-4E4E-8BE5-29396DD7983B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45599" y="3540772"/>
              <a:ext cx="284746" cy="360921"/>
            </a:xfrm>
            <a:prstGeom prst="rect">
              <a:avLst/>
            </a:prstGeom>
          </p:spPr>
        </p:pic>
        <p:pic>
          <p:nvPicPr>
            <p:cNvPr id="113" name="object 108">
              <a:extLst>
                <a:ext uri="{FF2B5EF4-FFF2-40B4-BE49-F238E27FC236}">
                  <a16:creationId xmlns:a16="http://schemas.microsoft.com/office/drawing/2014/main" id="{DCF2877A-813C-41F8-BFF4-D69DB5D9523F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68459" y="3563619"/>
              <a:ext cx="129921" cy="243077"/>
            </a:xfrm>
            <a:prstGeom prst="rect">
              <a:avLst/>
            </a:prstGeom>
          </p:spPr>
        </p:pic>
        <p:pic>
          <p:nvPicPr>
            <p:cNvPr id="114" name="object 109">
              <a:extLst>
                <a:ext uri="{FF2B5EF4-FFF2-40B4-BE49-F238E27FC236}">
                  <a16:creationId xmlns:a16="http://schemas.microsoft.com/office/drawing/2014/main" id="{1001F352-6AB6-4881-8EB2-4EB2A3861688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80319" y="3025152"/>
              <a:ext cx="272033" cy="373621"/>
            </a:xfrm>
            <a:prstGeom prst="rect">
              <a:avLst/>
            </a:prstGeom>
          </p:spPr>
        </p:pic>
        <p:pic>
          <p:nvPicPr>
            <p:cNvPr id="115" name="object 110">
              <a:extLst>
                <a:ext uri="{FF2B5EF4-FFF2-40B4-BE49-F238E27FC236}">
                  <a16:creationId xmlns:a16="http://schemas.microsoft.com/office/drawing/2014/main" id="{E0026779-DF28-41F0-90E2-B1B20838D8AA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41279" y="3047999"/>
              <a:ext cx="155321" cy="217677"/>
            </a:xfrm>
            <a:prstGeom prst="rect">
              <a:avLst/>
            </a:prstGeom>
          </p:spPr>
        </p:pic>
        <p:pic>
          <p:nvPicPr>
            <p:cNvPr id="116" name="object 111">
              <a:extLst>
                <a:ext uri="{FF2B5EF4-FFF2-40B4-BE49-F238E27FC236}">
                  <a16:creationId xmlns:a16="http://schemas.microsoft.com/office/drawing/2014/main" id="{5E704D5E-CE64-4B43-A2DC-403DB6BC73D1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06100" y="3416312"/>
              <a:ext cx="272033" cy="373621"/>
            </a:xfrm>
            <a:prstGeom prst="rect">
              <a:avLst/>
            </a:prstGeom>
          </p:spPr>
        </p:pic>
        <p:pic>
          <p:nvPicPr>
            <p:cNvPr id="117" name="object 112">
              <a:extLst>
                <a:ext uri="{FF2B5EF4-FFF2-40B4-BE49-F238E27FC236}">
                  <a16:creationId xmlns:a16="http://schemas.microsoft.com/office/drawing/2014/main" id="{5CF6F74A-1082-452A-ADD0-7A25F568ACD6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28959" y="3515359"/>
              <a:ext cx="155321" cy="217677"/>
            </a:xfrm>
            <a:prstGeom prst="rect">
              <a:avLst/>
            </a:prstGeom>
          </p:spPr>
        </p:pic>
        <p:pic>
          <p:nvPicPr>
            <p:cNvPr id="118" name="object 113">
              <a:extLst>
                <a:ext uri="{FF2B5EF4-FFF2-40B4-BE49-F238E27FC236}">
                  <a16:creationId xmlns:a16="http://schemas.microsoft.com/office/drawing/2014/main" id="{552F5062-4632-4569-824A-5B67A82D602A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96879" y="2979432"/>
              <a:ext cx="284746" cy="360921"/>
            </a:xfrm>
            <a:prstGeom prst="rect">
              <a:avLst/>
            </a:prstGeom>
          </p:spPr>
        </p:pic>
        <p:pic>
          <p:nvPicPr>
            <p:cNvPr id="119" name="object 114">
              <a:extLst>
                <a:ext uri="{FF2B5EF4-FFF2-40B4-BE49-F238E27FC236}">
                  <a16:creationId xmlns:a16="http://schemas.microsoft.com/office/drawing/2014/main" id="{251D5338-B6C9-4FC4-9159-5BAD3E1FB028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95939" y="3040379"/>
              <a:ext cx="129920" cy="243078"/>
            </a:xfrm>
            <a:prstGeom prst="rect">
              <a:avLst/>
            </a:prstGeom>
          </p:spPr>
        </p:pic>
        <p:pic>
          <p:nvPicPr>
            <p:cNvPr id="120" name="object 115">
              <a:extLst>
                <a:ext uri="{FF2B5EF4-FFF2-40B4-BE49-F238E27FC236}">
                  <a16:creationId xmlns:a16="http://schemas.microsoft.com/office/drawing/2014/main" id="{72E3B622-2482-4415-AC20-FD9BA72C054D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18419" y="3500132"/>
              <a:ext cx="284746" cy="360921"/>
            </a:xfrm>
            <a:prstGeom prst="rect">
              <a:avLst/>
            </a:prstGeom>
          </p:spPr>
        </p:pic>
        <p:pic>
          <p:nvPicPr>
            <p:cNvPr id="121" name="object 116">
              <a:extLst>
                <a:ext uri="{FF2B5EF4-FFF2-40B4-BE49-F238E27FC236}">
                  <a16:creationId xmlns:a16="http://schemas.microsoft.com/office/drawing/2014/main" id="{D7FFE425-0114-4437-B7AE-813E25F31E66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241279" y="3522979"/>
              <a:ext cx="129921" cy="243078"/>
            </a:xfrm>
            <a:prstGeom prst="rect">
              <a:avLst/>
            </a:prstGeom>
          </p:spPr>
        </p:pic>
        <p:pic>
          <p:nvPicPr>
            <p:cNvPr id="122" name="object 117">
              <a:extLst>
                <a:ext uri="{FF2B5EF4-FFF2-40B4-BE49-F238E27FC236}">
                  <a16:creationId xmlns:a16="http://schemas.microsoft.com/office/drawing/2014/main" id="{6C786A10-FE4E-4133-A165-25A9CA987E54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6159" y="4290072"/>
              <a:ext cx="272034" cy="373621"/>
            </a:xfrm>
            <a:prstGeom prst="rect">
              <a:avLst/>
            </a:prstGeom>
          </p:spPr>
        </p:pic>
        <p:pic>
          <p:nvPicPr>
            <p:cNvPr id="123" name="object 118">
              <a:extLst>
                <a:ext uri="{FF2B5EF4-FFF2-40B4-BE49-F238E27FC236}">
                  <a16:creationId xmlns:a16="http://schemas.microsoft.com/office/drawing/2014/main" id="{BEBBAC77-AAB9-4BFE-A9AD-AEDACD42B424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67119" y="4312919"/>
              <a:ext cx="155320" cy="217678"/>
            </a:xfrm>
            <a:prstGeom prst="rect">
              <a:avLst/>
            </a:prstGeom>
          </p:spPr>
        </p:pic>
        <p:pic>
          <p:nvPicPr>
            <p:cNvPr id="124" name="object 119">
              <a:extLst>
                <a:ext uri="{FF2B5EF4-FFF2-40B4-BE49-F238E27FC236}">
                  <a16:creationId xmlns:a16="http://schemas.microsoft.com/office/drawing/2014/main" id="{E377C7CB-2780-406B-957E-B0B30698B4A8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31939" y="4678692"/>
              <a:ext cx="272033" cy="373621"/>
            </a:xfrm>
            <a:prstGeom prst="rect">
              <a:avLst/>
            </a:prstGeom>
          </p:spPr>
        </p:pic>
        <p:pic>
          <p:nvPicPr>
            <p:cNvPr id="125" name="object 120">
              <a:extLst>
                <a:ext uri="{FF2B5EF4-FFF2-40B4-BE49-F238E27FC236}">
                  <a16:creationId xmlns:a16="http://schemas.microsoft.com/office/drawing/2014/main" id="{C32B004F-1F00-4D91-B9F2-427C5D6BE0F7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54799" y="4777739"/>
              <a:ext cx="155321" cy="217678"/>
            </a:xfrm>
            <a:prstGeom prst="rect">
              <a:avLst/>
            </a:prstGeom>
          </p:spPr>
        </p:pic>
        <p:pic>
          <p:nvPicPr>
            <p:cNvPr id="126" name="object 121">
              <a:extLst>
                <a:ext uri="{FF2B5EF4-FFF2-40B4-BE49-F238E27FC236}">
                  <a16:creationId xmlns:a16="http://schemas.microsoft.com/office/drawing/2014/main" id="{4FF0676B-5DFB-4EFA-B28A-2CC057DD0531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22719" y="4244352"/>
              <a:ext cx="284746" cy="360921"/>
            </a:xfrm>
            <a:prstGeom prst="rect">
              <a:avLst/>
            </a:prstGeom>
          </p:spPr>
        </p:pic>
        <p:pic>
          <p:nvPicPr>
            <p:cNvPr id="127" name="object 122">
              <a:extLst>
                <a:ext uri="{FF2B5EF4-FFF2-40B4-BE49-F238E27FC236}">
                  <a16:creationId xmlns:a16="http://schemas.microsoft.com/office/drawing/2014/main" id="{BEC5DAF6-C319-4F83-99F1-32F84818686D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21779" y="4305300"/>
              <a:ext cx="129921" cy="243077"/>
            </a:xfrm>
            <a:prstGeom prst="rect">
              <a:avLst/>
            </a:prstGeom>
          </p:spPr>
        </p:pic>
        <p:pic>
          <p:nvPicPr>
            <p:cNvPr id="128" name="object 123">
              <a:extLst>
                <a:ext uri="{FF2B5EF4-FFF2-40B4-BE49-F238E27FC236}">
                  <a16:creationId xmlns:a16="http://schemas.microsoft.com/office/drawing/2014/main" id="{032A3605-D514-4009-9FF4-619B57B03E20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44259" y="4762512"/>
              <a:ext cx="284746" cy="360921"/>
            </a:xfrm>
            <a:prstGeom prst="rect">
              <a:avLst/>
            </a:prstGeom>
          </p:spPr>
        </p:pic>
        <p:pic>
          <p:nvPicPr>
            <p:cNvPr id="129" name="object 124">
              <a:extLst>
                <a:ext uri="{FF2B5EF4-FFF2-40B4-BE49-F238E27FC236}">
                  <a16:creationId xmlns:a16="http://schemas.microsoft.com/office/drawing/2014/main" id="{10FC6597-2F10-4607-8015-E0A08FA87C49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67119" y="4785360"/>
              <a:ext cx="129920" cy="243077"/>
            </a:xfrm>
            <a:prstGeom prst="rect">
              <a:avLst/>
            </a:prstGeom>
          </p:spPr>
        </p:pic>
        <p:pic>
          <p:nvPicPr>
            <p:cNvPr id="130" name="object 125">
              <a:extLst>
                <a:ext uri="{FF2B5EF4-FFF2-40B4-BE49-F238E27FC236}">
                  <a16:creationId xmlns:a16="http://schemas.microsoft.com/office/drawing/2014/main" id="{BE21F2D5-8E91-438A-85CD-F7B893C39A94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57719" y="4330712"/>
              <a:ext cx="272033" cy="373621"/>
            </a:xfrm>
            <a:prstGeom prst="rect">
              <a:avLst/>
            </a:prstGeom>
          </p:spPr>
        </p:pic>
        <p:pic>
          <p:nvPicPr>
            <p:cNvPr id="131" name="object 126">
              <a:extLst>
                <a:ext uri="{FF2B5EF4-FFF2-40B4-BE49-F238E27FC236}">
                  <a16:creationId xmlns:a16="http://schemas.microsoft.com/office/drawing/2014/main" id="{41D6EB45-23EC-469F-9BC8-797885FF70FD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18679" y="4353559"/>
              <a:ext cx="155321" cy="217677"/>
            </a:xfrm>
            <a:prstGeom prst="rect">
              <a:avLst/>
            </a:prstGeom>
          </p:spPr>
        </p:pic>
        <p:pic>
          <p:nvPicPr>
            <p:cNvPr id="132" name="object 127">
              <a:extLst>
                <a:ext uri="{FF2B5EF4-FFF2-40B4-BE49-F238E27FC236}">
                  <a16:creationId xmlns:a16="http://schemas.microsoft.com/office/drawing/2014/main" id="{CDCC2EA2-18BA-48C3-B5D6-51DB886795AE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83499" y="4721872"/>
              <a:ext cx="272033" cy="373621"/>
            </a:xfrm>
            <a:prstGeom prst="rect">
              <a:avLst/>
            </a:prstGeom>
          </p:spPr>
        </p:pic>
        <p:pic>
          <p:nvPicPr>
            <p:cNvPr id="133" name="object 128">
              <a:extLst>
                <a:ext uri="{FF2B5EF4-FFF2-40B4-BE49-F238E27FC236}">
                  <a16:creationId xmlns:a16="http://schemas.microsoft.com/office/drawing/2014/main" id="{858B054C-F47E-4D36-B862-7CEC15CCEC43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06359" y="4820919"/>
              <a:ext cx="155321" cy="217678"/>
            </a:xfrm>
            <a:prstGeom prst="rect">
              <a:avLst/>
            </a:prstGeom>
          </p:spPr>
        </p:pic>
        <p:pic>
          <p:nvPicPr>
            <p:cNvPr id="134" name="object 129">
              <a:extLst>
                <a:ext uri="{FF2B5EF4-FFF2-40B4-BE49-F238E27FC236}">
                  <a16:creationId xmlns:a16="http://schemas.microsoft.com/office/drawing/2014/main" id="{1AFDB24C-EC3E-4D93-9233-44A5A81912A6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74279" y="4284992"/>
              <a:ext cx="284746" cy="360921"/>
            </a:xfrm>
            <a:prstGeom prst="rect">
              <a:avLst/>
            </a:prstGeom>
          </p:spPr>
        </p:pic>
        <p:pic>
          <p:nvPicPr>
            <p:cNvPr id="135" name="object 130">
              <a:extLst>
                <a:ext uri="{FF2B5EF4-FFF2-40B4-BE49-F238E27FC236}">
                  <a16:creationId xmlns:a16="http://schemas.microsoft.com/office/drawing/2014/main" id="{2BD5AF27-04F2-489D-B8DF-364F24708485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73339" y="4345939"/>
              <a:ext cx="129920" cy="243078"/>
            </a:xfrm>
            <a:prstGeom prst="rect">
              <a:avLst/>
            </a:prstGeom>
          </p:spPr>
        </p:pic>
        <p:pic>
          <p:nvPicPr>
            <p:cNvPr id="136" name="object 131">
              <a:extLst>
                <a:ext uri="{FF2B5EF4-FFF2-40B4-BE49-F238E27FC236}">
                  <a16:creationId xmlns:a16="http://schemas.microsoft.com/office/drawing/2014/main" id="{C17C74A7-E5A6-4996-982B-4768716A2D59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95819" y="4803152"/>
              <a:ext cx="284746" cy="360921"/>
            </a:xfrm>
            <a:prstGeom prst="rect">
              <a:avLst/>
            </a:prstGeom>
          </p:spPr>
        </p:pic>
        <p:pic>
          <p:nvPicPr>
            <p:cNvPr id="137" name="object 132">
              <a:extLst>
                <a:ext uri="{FF2B5EF4-FFF2-40B4-BE49-F238E27FC236}">
                  <a16:creationId xmlns:a16="http://schemas.microsoft.com/office/drawing/2014/main" id="{B8F631F9-140D-47A7-887D-5BAB7D7706C0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18679" y="4826000"/>
              <a:ext cx="129921" cy="243077"/>
            </a:xfrm>
            <a:prstGeom prst="rect">
              <a:avLst/>
            </a:prstGeom>
          </p:spPr>
        </p:pic>
        <p:pic>
          <p:nvPicPr>
            <p:cNvPr id="138" name="object 133">
              <a:extLst>
                <a:ext uri="{FF2B5EF4-FFF2-40B4-BE49-F238E27FC236}">
                  <a16:creationId xmlns:a16="http://schemas.microsoft.com/office/drawing/2014/main" id="{5E7DBC6D-A581-42C0-946F-DC24799AC544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68639" y="4312932"/>
              <a:ext cx="272033" cy="373621"/>
            </a:xfrm>
            <a:prstGeom prst="rect">
              <a:avLst/>
            </a:prstGeom>
          </p:spPr>
        </p:pic>
        <p:pic>
          <p:nvPicPr>
            <p:cNvPr id="139" name="object 134">
              <a:extLst>
                <a:ext uri="{FF2B5EF4-FFF2-40B4-BE49-F238E27FC236}">
                  <a16:creationId xmlns:a16="http://schemas.microsoft.com/office/drawing/2014/main" id="{BD8531FE-6029-4B57-A57C-3AB5C548F607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29599" y="4335780"/>
              <a:ext cx="155321" cy="217677"/>
            </a:xfrm>
            <a:prstGeom prst="rect">
              <a:avLst/>
            </a:prstGeom>
          </p:spPr>
        </p:pic>
        <p:pic>
          <p:nvPicPr>
            <p:cNvPr id="140" name="object 135">
              <a:extLst>
                <a:ext uri="{FF2B5EF4-FFF2-40B4-BE49-F238E27FC236}">
                  <a16:creationId xmlns:a16="http://schemas.microsoft.com/office/drawing/2014/main" id="{931382B7-C9C6-474F-9146-DFC541FB88C3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94419" y="4704092"/>
              <a:ext cx="272033" cy="373621"/>
            </a:xfrm>
            <a:prstGeom prst="rect">
              <a:avLst/>
            </a:prstGeom>
          </p:spPr>
        </p:pic>
        <p:pic>
          <p:nvPicPr>
            <p:cNvPr id="141" name="object 136">
              <a:extLst>
                <a:ext uri="{FF2B5EF4-FFF2-40B4-BE49-F238E27FC236}">
                  <a16:creationId xmlns:a16="http://schemas.microsoft.com/office/drawing/2014/main" id="{9F598BB8-FD0D-4932-99ED-B07895CC8508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717279" y="4803139"/>
              <a:ext cx="155321" cy="217678"/>
            </a:xfrm>
            <a:prstGeom prst="rect">
              <a:avLst/>
            </a:prstGeom>
          </p:spPr>
        </p:pic>
        <p:pic>
          <p:nvPicPr>
            <p:cNvPr id="142" name="object 137">
              <a:extLst>
                <a:ext uri="{FF2B5EF4-FFF2-40B4-BE49-F238E27FC236}">
                  <a16:creationId xmlns:a16="http://schemas.microsoft.com/office/drawing/2014/main" id="{82F9635C-BA22-46CD-8742-7FFAFA89F6A8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85199" y="4267212"/>
              <a:ext cx="284746" cy="360921"/>
            </a:xfrm>
            <a:prstGeom prst="rect">
              <a:avLst/>
            </a:prstGeom>
          </p:spPr>
        </p:pic>
        <p:pic>
          <p:nvPicPr>
            <p:cNvPr id="143" name="object 138">
              <a:extLst>
                <a:ext uri="{FF2B5EF4-FFF2-40B4-BE49-F238E27FC236}">
                  <a16:creationId xmlns:a16="http://schemas.microsoft.com/office/drawing/2014/main" id="{CF58F157-DB38-4AE2-8A80-076A5FBD48D0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84259" y="4328159"/>
              <a:ext cx="129921" cy="243077"/>
            </a:xfrm>
            <a:prstGeom prst="rect">
              <a:avLst/>
            </a:prstGeom>
          </p:spPr>
        </p:pic>
        <p:pic>
          <p:nvPicPr>
            <p:cNvPr id="144" name="object 139">
              <a:extLst>
                <a:ext uri="{FF2B5EF4-FFF2-40B4-BE49-F238E27FC236}">
                  <a16:creationId xmlns:a16="http://schemas.microsoft.com/office/drawing/2014/main" id="{4BF7B99F-B1C6-4738-A703-2BC111B72926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06739" y="4785372"/>
              <a:ext cx="284746" cy="360921"/>
            </a:xfrm>
            <a:prstGeom prst="rect">
              <a:avLst/>
            </a:prstGeom>
          </p:spPr>
        </p:pic>
        <p:pic>
          <p:nvPicPr>
            <p:cNvPr id="145" name="object 140">
              <a:extLst>
                <a:ext uri="{FF2B5EF4-FFF2-40B4-BE49-F238E27FC236}">
                  <a16:creationId xmlns:a16="http://schemas.microsoft.com/office/drawing/2014/main" id="{A1A6E7F4-D40A-451D-A4DD-A29E773D7621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29599" y="4808219"/>
              <a:ext cx="129921" cy="243078"/>
            </a:xfrm>
            <a:prstGeom prst="rect">
              <a:avLst/>
            </a:prstGeom>
          </p:spPr>
        </p:pic>
        <p:pic>
          <p:nvPicPr>
            <p:cNvPr id="146" name="object 141">
              <a:extLst>
                <a:ext uri="{FF2B5EF4-FFF2-40B4-BE49-F238E27FC236}">
                  <a16:creationId xmlns:a16="http://schemas.microsoft.com/office/drawing/2014/main" id="{8F521656-318A-462C-8B28-BC1AFA3E8F28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94799" y="4315472"/>
              <a:ext cx="272033" cy="373621"/>
            </a:xfrm>
            <a:prstGeom prst="rect">
              <a:avLst/>
            </a:prstGeom>
          </p:spPr>
        </p:pic>
        <p:pic>
          <p:nvPicPr>
            <p:cNvPr id="147" name="object 142">
              <a:extLst>
                <a:ext uri="{FF2B5EF4-FFF2-40B4-BE49-F238E27FC236}">
                  <a16:creationId xmlns:a16="http://schemas.microsoft.com/office/drawing/2014/main" id="{5BCE9A3B-86E1-414B-B43F-C01E7EABD495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55759" y="4338319"/>
              <a:ext cx="155321" cy="217678"/>
            </a:xfrm>
            <a:prstGeom prst="rect">
              <a:avLst/>
            </a:prstGeom>
          </p:spPr>
        </p:pic>
        <p:pic>
          <p:nvPicPr>
            <p:cNvPr id="148" name="object 143">
              <a:extLst>
                <a:ext uri="{FF2B5EF4-FFF2-40B4-BE49-F238E27FC236}">
                  <a16:creationId xmlns:a16="http://schemas.microsoft.com/office/drawing/2014/main" id="{50B18DAF-77AB-4201-BBC5-0214EBAB0EDB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48519" y="4706632"/>
              <a:ext cx="272033" cy="373621"/>
            </a:xfrm>
            <a:prstGeom prst="rect">
              <a:avLst/>
            </a:prstGeom>
          </p:spPr>
        </p:pic>
        <p:pic>
          <p:nvPicPr>
            <p:cNvPr id="149" name="object 144">
              <a:extLst>
                <a:ext uri="{FF2B5EF4-FFF2-40B4-BE49-F238E27FC236}">
                  <a16:creationId xmlns:a16="http://schemas.microsoft.com/office/drawing/2014/main" id="{9A4BA63B-E2AC-4236-A37E-E10EDFED83B9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71379" y="4805679"/>
              <a:ext cx="155321" cy="217677"/>
            </a:xfrm>
            <a:prstGeom prst="rect">
              <a:avLst/>
            </a:prstGeom>
          </p:spPr>
        </p:pic>
        <p:pic>
          <p:nvPicPr>
            <p:cNvPr id="150" name="object 145">
              <a:extLst>
                <a:ext uri="{FF2B5EF4-FFF2-40B4-BE49-F238E27FC236}">
                  <a16:creationId xmlns:a16="http://schemas.microsoft.com/office/drawing/2014/main" id="{F4A270E2-52A1-4CA0-896E-2A26E5E4234E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11359" y="4269752"/>
              <a:ext cx="284746" cy="360921"/>
            </a:xfrm>
            <a:prstGeom prst="rect">
              <a:avLst/>
            </a:prstGeom>
          </p:spPr>
        </p:pic>
        <p:pic>
          <p:nvPicPr>
            <p:cNvPr id="151" name="object 146">
              <a:extLst>
                <a:ext uri="{FF2B5EF4-FFF2-40B4-BE49-F238E27FC236}">
                  <a16:creationId xmlns:a16="http://schemas.microsoft.com/office/drawing/2014/main" id="{B9BA71B8-6AA5-4FF7-BEC6-E52DA2A2BDBF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710419" y="4330700"/>
              <a:ext cx="129921" cy="243077"/>
            </a:xfrm>
            <a:prstGeom prst="rect">
              <a:avLst/>
            </a:prstGeom>
          </p:spPr>
        </p:pic>
        <p:pic>
          <p:nvPicPr>
            <p:cNvPr id="152" name="object 147">
              <a:extLst>
                <a:ext uri="{FF2B5EF4-FFF2-40B4-BE49-F238E27FC236}">
                  <a16:creationId xmlns:a16="http://schemas.microsoft.com/office/drawing/2014/main" id="{5C8568D6-129C-4DD9-9D72-DF25DA5A13DC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60839" y="4790452"/>
              <a:ext cx="284746" cy="360921"/>
            </a:xfrm>
            <a:prstGeom prst="rect">
              <a:avLst/>
            </a:prstGeom>
          </p:spPr>
        </p:pic>
        <p:pic>
          <p:nvPicPr>
            <p:cNvPr id="153" name="object 148">
              <a:extLst>
                <a:ext uri="{FF2B5EF4-FFF2-40B4-BE49-F238E27FC236}">
                  <a16:creationId xmlns:a16="http://schemas.microsoft.com/office/drawing/2014/main" id="{82E046A9-0767-4DB3-823E-1EA1E7BD7CAD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283699" y="4813300"/>
              <a:ext cx="129921" cy="243077"/>
            </a:xfrm>
            <a:prstGeom prst="rect">
              <a:avLst/>
            </a:prstGeom>
          </p:spPr>
        </p:pic>
        <p:pic>
          <p:nvPicPr>
            <p:cNvPr id="154" name="object 149">
              <a:extLst>
                <a:ext uri="{FF2B5EF4-FFF2-40B4-BE49-F238E27FC236}">
                  <a16:creationId xmlns:a16="http://schemas.microsoft.com/office/drawing/2014/main" id="{392EB68D-32A3-446F-AFBF-A36CD4623F25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62539" y="4302772"/>
              <a:ext cx="272033" cy="373621"/>
            </a:xfrm>
            <a:prstGeom prst="rect">
              <a:avLst/>
            </a:prstGeom>
          </p:spPr>
        </p:pic>
        <p:pic>
          <p:nvPicPr>
            <p:cNvPr id="155" name="object 150">
              <a:extLst>
                <a:ext uri="{FF2B5EF4-FFF2-40B4-BE49-F238E27FC236}">
                  <a16:creationId xmlns:a16="http://schemas.microsoft.com/office/drawing/2014/main" id="{C5514C58-0E23-4C1E-92E9-CF63C5EBA87F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223500" y="4325619"/>
              <a:ext cx="155321" cy="217678"/>
            </a:xfrm>
            <a:prstGeom prst="rect">
              <a:avLst/>
            </a:prstGeom>
          </p:spPr>
        </p:pic>
        <p:pic>
          <p:nvPicPr>
            <p:cNvPr id="156" name="object 151">
              <a:extLst>
                <a:ext uri="{FF2B5EF4-FFF2-40B4-BE49-F238E27FC236}">
                  <a16:creationId xmlns:a16="http://schemas.microsoft.com/office/drawing/2014/main" id="{0172F033-33DC-4F22-9B3C-26692C51ED03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16259" y="4693932"/>
              <a:ext cx="272033" cy="373621"/>
            </a:xfrm>
            <a:prstGeom prst="rect">
              <a:avLst/>
            </a:prstGeom>
          </p:spPr>
        </p:pic>
        <p:pic>
          <p:nvPicPr>
            <p:cNvPr id="157" name="object 152">
              <a:extLst>
                <a:ext uri="{FF2B5EF4-FFF2-40B4-BE49-F238E27FC236}">
                  <a16:creationId xmlns:a16="http://schemas.microsoft.com/office/drawing/2014/main" id="{B4A95B29-ABDD-49CE-91E4-D690BF9F4F7C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739119" y="4792979"/>
              <a:ext cx="155321" cy="217677"/>
            </a:xfrm>
            <a:prstGeom prst="rect">
              <a:avLst/>
            </a:prstGeom>
          </p:spPr>
        </p:pic>
        <p:pic>
          <p:nvPicPr>
            <p:cNvPr id="158" name="object 153">
              <a:extLst>
                <a:ext uri="{FF2B5EF4-FFF2-40B4-BE49-F238E27FC236}">
                  <a16:creationId xmlns:a16="http://schemas.microsoft.com/office/drawing/2014/main" id="{E47D321A-CDF0-4BD0-9779-0874BA4D8691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07039" y="4257052"/>
              <a:ext cx="284746" cy="360921"/>
            </a:xfrm>
            <a:prstGeom prst="rect">
              <a:avLst/>
            </a:prstGeom>
          </p:spPr>
        </p:pic>
        <p:pic>
          <p:nvPicPr>
            <p:cNvPr id="159" name="object 154">
              <a:extLst>
                <a:ext uri="{FF2B5EF4-FFF2-40B4-BE49-F238E27FC236}">
                  <a16:creationId xmlns:a16="http://schemas.microsoft.com/office/drawing/2014/main" id="{019E48BE-D557-4F9B-8D83-D93BC140CA51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706100" y="4318000"/>
              <a:ext cx="129921" cy="243077"/>
            </a:xfrm>
            <a:prstGeom prst="rect">
              <a:avLst/>
            </a:prstGeom>
          </p:spPr>
        </p:pic>
        <p:pic>
          <p:nvPicPr>
            <p:cNvPr id="160" name="object 155">
              <a:extLst>
                <a:ext uri="{FF2B5EF4-FFF2-40B4-BE49-F238E27FC236}">
                  <a16:creationId xmlns:a16="http://schemas.microsoft.com/office/drawing/2014/main" id="{5EAB778F-0720-4C0F-989C-87CC5D8C201D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28579" y="4775212"/>
              <a:ext cx="284746" cy="360921"/>
            </a:xfrm>
            <a:prstGeom prst="rect">
              <a:avLst/>
            </a:prstGeom>
          </p:spPr>
        </p:pic>
        <p:pic>
          <p:nvPicPr>
            <p:cNvPr id="161" name="object 156">
              <a:extLst>
                <a:ext uri="{FF2B5EF4-FFF2-40B4-BE49-F238E27FC236}">
                  <a16:creationId xmlns:a16="http://schemas.microsoft.com/office/drawing/2014/main" id="{27D529E6-E45B-42B4-BC7A-003AAFFF8DA4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251439" y="4798060"/>
              <a:ext cx="129920" cy="243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125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D8332-2F21-4580-88EB-303977B03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8681"/>
            <a:ext cx="9144000" cy="576064"/>
          </a:xfrm>
          <a:ln>
            <a:noFill/>
          </a:ln>
        </p:spPr>
        <p:txBody>
          <a:bodyPr>
            <a:noAutofit/>
          </a:bodyPr>
          <a:lstStyle/>
          <a:p>
            <a:r>
              <a:rPr lang="es-419" sz="3200" b="1" dirty="0">
                <a:solidFill>
                  <a:schemeClr val="tx1"/>
                </a:solidFill>
              </a:rPr>
              <a:t>INFRAESTRUCTURA DE </a:t>
            </a:r>
            <a:r>
              <a:rPr lang="es-419" sz="3200" b="1" u="sng" dirty="0"/>
              <a:t>BIG DATA</a:t>
            </a:r>
            <a:endParaRPr lang="es-ES_tradnl" sz="3200" b="1" u="sng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C90E63-710C-4748-9429-FC4C70A0E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B4EE-52B8-4109-9467-15A7DE482F1E}" type="datetime6">
              <a:rPr lang="es-PE" smtClean="0"/>
              <a:t>Marzo de 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72386E-8C0E-4549-853B-774367660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ecancho@tecsup.edu.pe</a:t>
            </a:r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447F69-CBA2-477D-B02E-99070832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EC90-F7CF-431E-A299-958EC07FDB50}" type="slidenum">
              <a:rPr lang="es-PE" smtClean="0"/>
              <a:t>16</a:t>
            </a:fld>
            <a:endParaRPr lang="es-PE"/>
          </a:p>
        </p:txBody>
      </p:sp>
      <p:sp>
        <p:nvSpPr>
          <p:cNvPr id="163" name="object 3">
            <a:extLst>
              <a:ext uri="{FF2B5EF4-FFF2-40B4-BE49-F238E27FC236}">
                <a16:creationId xmlns:a16="http://schemas.microsoft.com/office/drawing/2014/main" id="{42197A90-88B1-47AE-B7C4-8385A8812EFA}"/>
              </a:ext>
            </a:extLst>
          </p:cNvPr>
          <p:cNvSpPr/>
          <p:nvPr/>
        </p:nvSpPr>
        <p:spPr>
          <a:xfrm>
            <a:off x="107504" y="2091831"/>
            <a:ext cx="4244661" cy="3180414"/>
          </a:xfrm>
          <a:custGeom>
            <a:avLst/>
            <a:gdLst/>
            <a:ahLst/>
            <a:cxnLst/>
            <a:rect l="l" t="t" r="r" b="b"/>
            <a:pathLst>
              <a:path w="5247640" h="3931920">
                <a:moveTo>
                  <a:pt x="0" y="3931920"/>
                </a:moveTo>
                <a:lnTo>
                  <a:pt x="5247640" y="3931920"/>
                </a:lnTo>
                <a:lnTo>
                  <a:pt x="5247640" y="0"/>
                </a:lnTo>
                <a:lnTo>
                  <a:pt x="0" y="0"/>
                </a:lnTo>
                <a:lnTo>
                  <a:pt x="0" y="3931920"/>
                </a:lnTo>
                <a:close/>
              </a:path>
            </a:pathLst>
          </a:custGeom>
          <a:ln w="15875">
            <a:solidFill>
              <a:srgbClr val="1CA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4">
            <a:extLst>
              <a:ext uri="{FF2B5EF4-FFF2-40B4-BE49-F238E27FC236}">
                <a16:creationId xmlns:a16="http://schemas.microsoft.com/office/drawing/2014/main" id="{9F7B5AD2-1C43-4CB0-B4ED-E514A7CCEEA1}"/>
              </a:ext>
            </a:extLst>
          </p:cNvPr>
          <p:cNvSpPr/>
          <p:nvPr/>
        </p:nvSpPr>
        <p:spPr>
          <a:xfrm>
            <a:off x="4522692" y="2089777"/>
            <a:ext cx="4513804" cy="3182468"/>
          </a:xfrm>
          <a:custGeom>
            <a:avLst/>
            <a:gdLst/>
            <a:ahLst/>
            <a:cxnLst/>
            <a:rect l="l" t="t" r="r" b="b"/>
            <a:pathLst>
              <a:path w="5580380" h="3934460">
                <a:moveTo>
                  <a:pt x="0" y="3934460"/>
                </a:moveTo>
                <a:lnTo>
                  <a:pt x="5580380" y="3934460"/>
                </a:lnTo>
                <a:lnTo>
                  <a:pt x="5580380" y="0"/>
                </a:lnTo>
                <a:lnTo>
                  <a:pt x="0" y="0"/>
                </a:lnTo>
                <a:lnTo>
                  <a:pt x="0" y="3934460"/>
                </a:lnTo>
                <a:close/>
              </a:path>
            </a:pathLst>
          </a:custGeom>
          <a:ln w="15875">
            <a:solidFill>
              <a:srgbClr val="1CAC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5">
            <a:extLst>
              <a:ext uri="{FF2B5EF4-FFF2-40B4-BE49-F238E27FC236}">
                <a16:creationId xmlns:a16="http://schemas.microsoft.com/office/drawing/2014/main" id="{58C0833D-BB9C-46AD-966F-1002C052EFAA}"/>
              </a:ext>
            </a:extLst>
          </p:cNvPr>
          <p:cNvSpPr txBox="1"/>
          <p:nvPr/>
        </p:nvSpPr>
        <p:spPr>
          <a:xfrm>
            <a:off x="1184592" y="3178472"/>
            <a:ext cx="796902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latin typeface="Calibri"/>
                <a:cs typeface="Calibri"/>
              </a:rPr>
              <a:t>P</a:t>
            </a:r>
            <a:r>
              <a:rPr sz="1050" spc="-5" dirty="0">
                <a:latin typeface="Calibri"/>
                <a:cs typeface="Calibri"/>
              </a:rPr>
              <a:t>rogr</a:t>
            </a:r>
            <a:r>
              <a:rPr sz="1050" spc="-10" dirty="0">
                <a:latin typeface="Calibri"/>
                <a:cs typeface="Calibri"/>
              </a:rPr>
              <a:t>a</a:t>
            </a:r>
            <a:r>
              <a:rPr sz="1050" dirty="0">
                <a:latin typeface="Calibri"/>
                <a:cs typeface="Calibri"/>
              </a:rPr>
              <a:t>ma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6" name="object 6">
            <a:extLst>
              <a:ext uri="{FF2B5EF4-FFF2-40B4-BE49-F238E27FC236}">
                <a16:creationId xmlns:a16="http://schemas.microsoft.com/office/drawing/2014/main" id="{18A6C69A-71D7-48EC-BB44-4C9BA7580BF6}"/>
              </a:ext>
            </a:extLst>
          </p:cNvPr>
          <p:cNvSpPr txBox="1"/>
          <p:nvPr/>
        </p:nvSpPr>
        <p:spPr>
          <a:xfrm>
            <a:off x="204324" y="3054278"/>
            <a:ext cx="606447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" marR="5080" indent="-177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Ar</a:t>
            </a:r>
            <a:r>
              <a:rPr sz="1100" spc="-10" dirty="0">
                <a:latin typeface="Calibri"/>
                <a:cs typeface="Calibri"/>
              </a:rPr>
              <a:t>c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spc="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vo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 </a:t>
            </a:r>
            <a:r>
              <a:rPr sz="1100" spc="-10" dirty="0">
                <a:latin typeface="Calibri"/>
                <a:cs typeface="Calibri"/>
              </a:rPr>
              <a:t>Procesar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7" name="object 7">
            <a:extLst>
              <a:ext uri="{FF2B5EF4-FFF2-40B4-BE49-F238E27FC236}">
                <a16:creationId xmlns:a16="http://schemas.microsoft.com/office/drawing/2014/main" id="{9A8B200A-3EF4-4D9F-BE7B-F8A20F124845}"/>
              </a:ext>
            </a:extLst>
          </p:cNvPr>
          <p:cNvGrpSpPr/>
          <p:nvPr/>
        </p:nvGrpSpPr>
        <p:grpSpPr>
          <a:xfrm>
            <a:off x="169140" y="2572592"/>
            <a:ext cx="2736634" cy="470488"/>
            <a:chOff x="645159" y="2766060"/>
            <a:chExt cx="3383279" cy="581660"/>
          </a:xfrm>
        </p:grpSpPr>
        <p:sp>
          <p:nvSpPr>
            <p:cNvPr id="233" name="object 8">
              <a:extLst>
                <a:ext uri="{FF2B5EF4-FFF2-40B4-BE49-F238E27FC236}">
                  <a16:creationId xmlns:a16="http://schemas.microsoft.com/office/drawing/2014/main" id="{30269299-4F75-47F3-8225-C2EE75303573}"/>
                </a:ext>
              </a:extLst>
            </p:cNvPr>
            <p:cNvSpPr/>
            <p:nvPr/>
          </p:nvSpPr>
          <p:spPr>
            <a:xfrm>
              <a:off x="2823209" y="3049270"/>
              <a:ext cx="1198880" cy="1905"/>
            </a:xfrm>
            <a:custGeom>
              <a:avLst/>
              <a:gdLst/>
              <a:ahLst/>
              <a:cxnLst/>
              <a:rect l="l" t="t" r="r" b="b"/>
              <a:pathLst>
                <a:path w="1198879" h="1905">
                  <a:moveTo>
                    <a:pt x="0" y="1524"/>
                  </a:moveTo>
                  <a:lnTo>
                    <a:pt x="1198499" y="0"/>
                  </a:lnTo>
                </a:path>
              </a:pathLst>
            </a:custGeom>
            <a:ln w="12700">
              <a:solidFill>
                <a:srgbClr val="1CAC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4" name="object 9">
              <a:extLst>
                <a:ext uri="{FF2B5EF4-FFF2-40B4-BE49-F238E27FC236}">
                  <a16:creationId xmlns:a16="http://schemas.microsoft.com/office/drawing/2014/main" id="{72CB65A2-B8B3-4859-A6C3-7A385CEA8B6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159" y="2766060"/>
              <a:ext cx="581660" cy="581660"/>
            </a:xfrm>
            <a:prstGeom prst="rect">
              <a:avLst/>
            </a:prstGeom>
          </p:spPr>
        </p:pic>
      </p:grpSp>
      <p:sp>
        <p:nvSpPr>
          <p:cNvPr id="168" name="object 10">
            <a:extLst>
              <a:ext uri="{FF2B5EF4-FFF2-40B4-BE49-F238E27FC236}">
                <a16:creationId xmlns:a16="http://schemas.microsoft.com/office/drawing/2014/main" id="{A3F35BCE-249A-4FD7-B5AC-67C0F8B7E87A}"/>
              </a:ext>
            </a:extLst>
          </p:cNvPr>
          <p:cNvSpPr txBox="1"/>
          <p:nvPr/>
        </p:nvSpPr>
        <p:spPr>
          <a:xfrm>
            <a:off x="243104" y="3472475"/>
            <a:ext cx="2718144" cy="1109919"/>
          </a:xfrm>
          <a:prstGeom prst="rect">
            <a:avLst/>
          </a:prstGeom>
          <a:ln w="9525">
            <a:solidFill>
              <a:srgbClr val="C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0805">
              <a:lnSpc>
                <a:spcPts val="840"/>
              </a:lnSpc>
              <a:spcBef>
                <a:spcPts val="335"/>
              </a:spcBef>
            </a:pPr>
            <a:r>
              <a:rPr sz="700" dirty="0">
                <a:latin typeface="Calibri"/>
                <a:cs typeface="Calibri"/>
              </a:rPr>
              <a:t>…</a:t>
            </a:r>
            <a:endParaRPr sz="7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700" spc="-5" dirty="0">
                <a:latin typeface="Calibri"/>
                <a:cs typeface="Calibri"/>
              </a:rPr>
              <a:t>PARTE</a:t>
            </a:r>
            <a:r>
              <a:rPr sz="700" spc="-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EL </a:t>
            </a:r>
            <a:r>
              <a:rPr sz="700" dirty="0">
                <a:latin typeface="Calibri"/>
                <a:cs typeface="Calibri"/>
              </a:rPr>
              <a:t>ARCHIVO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EN </a:t>
            </a:r>
            <a:r>
              <a:rPr sz="700" dirty="0">
                <a:latin typeface="Calibri"/>
                <a:cs typeface="Calibri"/>
              </a:rPr>
              <a:t>5</a:t>
            </a:r>
            <a:r>
              <a:rPr sz="700" spc="-2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PARTES</a:t>
            </a:r>
            <a:endParaRPr sz="7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700" spc="-5" dirty="0">
                <a:latin typeface="Calibri"/>
                <a:cs typeface="Calibri"/>
              </a:rPr>
              <a:t>SI EL</a:t>
            </a:r>
            <a:r>
              <a:rPr sz="700" dirty="0">
                <a:latin typeface="Calibri"/>
                <a:cs typeface="Calibri"/>
              </a:rPr>
              <a:t> NODO1</a:t>
            </a:r>
            <a:r>
              <a:rPr sz="700" spc="-2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TIENE</a:t>
            </a:r>
            <a:r>
              <a:rPr sz="700" spc="-2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UN</a:t>
            </a:r>
            <a:r>
              <a:rPr sz="700" dirty="0">
                <a:latin typeface="Calibri"/>
                <a:cs typeface="Calibri"/>
              </a:rPr>
              <a:t> 20%</a:t>
            </a:r>
            <a:r>
              <a:rPr sz="700" spc="-25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DE</a:t>
            </a:r>
            <a:r>
              <a:rPr sz="700" spc="-2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RECURSOS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LIBRES</a:t>
            </a:r>
            <a:endParaRPr sz="700">
              <a:latin typeface="Calibri"/>
              <a:cs typeface="Calibri"/>
            </a:endParaRPr>
          </a:p>
          <a:p>
            <a:pPr marL="548005">
              <a:lnSpc>
                <a:spcPts val="840"/>
              </a:lnSpc>
            </a:pPr>
            <a:r>
              <a:rPr sz="700" dirty="0">
                <a:latin typeface="Calibri"/>
                <a:cs typeface="Calibri"/>
              </a:rPr>
              <a:t>ENVIA</a:t>
            </a:r>
            <a:r>
              <a:rPr sz="700" spc="-35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LA</a:t>
            </a:r>
            <a:r>
              <a:rPr sz="700" spc="-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PARTE1 </a:t>
            </a:r>
            <a:r>
              <a:rPr sz="700" dirty="0">
                <a:latin typeface="Calibri"/>
                <a:cs typeface="Calibri"/>
              </a:rPr>
              <a:t>A</a:t>
            </a:r>
            <a:r>
              <a:rPr sz="700" spc="-1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PROCESAR EN</a:t>
            </a:r>
            <a:r>
              <a:rPr sz="700" spc="-2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EL</a:t>
            </a:r>
            <a:r>
              <a:rPr sz="700" spc="-10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NODO1</a:t>
            </a:r>
            <a:endParaRPr sz="7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700" dirty="0">
                <a:latin typeface="Calibri"/>
                <a:cs typeface="Calibri"/>
              </a:rPr>
              <a:t>SINO</a:t>
            </a:r>
            <a:endParaRPr sz="700">
              <a:latin typeface="Calibri"/>
              <a:cs typeface="Calibri"/>
            </a:endParaRPr>
          </a:p>
          <a:p>
            <a:pPr marL="1005205" marR="116205" indent="-457200">
              <a:lnSpc>
                <a:spcPct val="100000"/>
              </a:lnSpc>
            </a:pPr>
            <a:r>
              <a:rPr sz="700" spc="-5" dirty="0">
                <a:latin typeface="Calibri"/>
                <a:cs typeface="Calibri"/>
              </a:rPr>
              <a:t>SI EL </a:t>
            </a:r>
            <a:r>
              <a:rPr sz="700" dirty="0">
                <a:latin typeface="Calibri"/>
                <a:cs typeface="Calibri"/>
              </a:rPr>
              <a:t>NODO2 </a:t>
            </a:r>
            <a:r>
              <a:rPr sz="700" spc="-5" dirty="0">
                <a:latin typeface="Calibri"/>
                <a:cs typeface="Calibri"/>
              </a:rPr>
              <a:t>ESTA </a:t>
            </a:r>
            <a:r>
              <a:rPr sz="700" dirty="0">
                <a:latin typeface="Calibri"/>
                <a:cs typeface="Calibri"/>
              </a:rPr>
              <a:t>CAIDO Y </a:t>
            </a:r>
            <a:r>
              <a:rPr sz="700" spc="-5" dirty="0">
                <a:latin typeface="Calibri"/>
                <a:cs typeface="Calibri"/>
              </a:rPr>
              <a:t>EL </a:t>
            </a:r>
            <a:r>
              <a:rPr sz="700" dirty="0">
                <a:latin typeface="Calibri"/>
                <a:cs typeface="Calibri"/>
              </a:rPr>
              <a:t>NODO3 </a:t>
            </a:r>
            <a:r>
              <a:rPr sz="700" spc="-5" dirty="0">
                <a:latin typeface="Calibri"/>
                <a:cs typeface="Calibri"/>
              </a:rPr>
              <a:t>TIENE UN </a:t>
            </a:r>
            <a:r>
              <a:rPr sz="700" dirty="0">
                <a:latin typeface="Calibri"/>
                <a:cs typeface="Calibri"/>
              </a:rPr>
              <a:t>10% DE </a:t>
            </a:r>
            <a:r>
              <a:rPr sz="700" spc="-5" dirty="0">
                <a:latin typeface="Calibri"/>
                <a:cs typeface="Calibri"/>
              </a:rPr>
              <a:t>RECURSOS </a:t>
            </a:r>
            <a:r>
              <a:rPr sz="700" dirty="0">
                <a:latin typeface="Calibri"/>
                <a:cs typeface="Calibri"/>
              </a:rPr>
              <a:t>LIBRES </a:t>
            </a:r>
            <a:r>
              <a:rPr sz="700" spc="-14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PARTE</a:t>
            </a:r>
            <a:r>
              <a:rPr sz="700" spc="-10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LA</a:t>
            </a:r>
            <a:r>
              <a:rPr sz="700" spc="-1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PARTE1</a:t>
            </a:r>
            <a:r>
              <a:rPr sz="700" spc="-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EN</a:t>
            </a:r>
            <a:r>
              <a:rPr sz="700" spc="5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DOS</a:t>
            </a:r>
            <a:r>
              <a:rPr sz="700" spc="-2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(PARTE1_1,</a:t>
            </a:r>
            <a:r>
              <a:rPr sz="700" spc="-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PARTE1_2)</a:t>
            </a:r>
            <a:endParaRPr sz="700">
              <a:latin typeface="Calibri"/>
              <a:cs typeface="Calibri"/>
            </a:endParaRPr>
          </a:p>
          <a:p>
            <a:pPr marL="1005205">
              <a:lnSpc>
                <a:spcPct val="100000"/>
              </a:lnSpc>
              <a:spcBef>
                <a:spcPts val="5"/>
              </a:spcBef>
            </a:pPr>
            <a:r>
              <a:rPr sz="700" dirty="0">
                <a:latin typeface="Calibri"/>
                <a:cs typeface="Calibri"/>
              </a:rPr>
              <a:t>ENVIA</a:t>
            </a:r>
            <a:r>
              <a:rPr sz="700" spc="-30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LA</a:t>
            </a:r>
            <a:r>
              <a:rPr sz="700" spc="-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PARTE</a:t>
            </a:r>
            <a:r>
              <a:rPr sz="700" spc="-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1_1 </a:t>
            </a:r>
            <a:r>
              <a:rPr sz="700" dirty="0">
                <a:latin typeface="Calibri"/>
                <a:cs typeface="Calibri"/>
              </a:rPr>
              <a:t>A</a:t>
            </a:r>
            <a:r>
              <a:rPr sz="700" spc="-1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PROCESAR EN</a:t>
            </a:r>
            <a:r>
              <a:rPr sz="700" spc="-20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NODO3</a:t>
            </a:r>
            <a:endParaRPr sz="7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endParaRPr sz="700">
              <a:latin typeface="Calibri"/>
              <a:cs typeface="Calibri"/>
            </a:endParaRPr>
          </a:p>
        </p:txBody>
      </p:sp>
      <p:sp>
        <p:nvSpPr>
          <p:cNvPr id="169" name="object 11">
            <a:extLst>
              <a:ext uri="{FF2B5EF4-FFF2-40B4-BE49-F238E27FC236}">
                <a16:creationId xmlns:a16="http://schemas.microsoft.com/office/drawing/2014/main" id="{B59B73F6-DF27-4D55-BAA7-A912CD7A7F4A}"/>
              </a:ext>
            </a:extLst>
          </p:cNvPr>
          <p:cNvSpPr txBox="1"/>
          <p:nvPr/>
        </p:nvSpPr>
        <p:spPr>
          <a:xfrm>
            <a:off x="6129540" y="3329479"/>
            <a:ext cx="69474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Calibri"/>
                <a:cs typeface="Calibri"/>
              </a:rPr>
              <a:t>P</a:t>
            </a:r>
            <a:r>
              <a:rPr sz="1100" spc="-5" dirty="0">
                <a:latin typeface="Calibri"/>
                <a:cs typeface="Calibri"/>
              </a:rPr>
              <a:t>rogr</a:t>
            </a:r>
            <a:r>
              <a:rPr sz="1100" spc="-10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0" name="object 12">
            <a:extLst>
              <a:ext uri="{FF2B5EF4-FFF2-40B4-BE49-F238E27FC236}">
                <a16:creationId xmlns:a16="http://schemas.microsoft.com/office/drawing/2014/main" id="{48970022-44C6-4794-A703-A27F37097535}"/>
              </a:ext>
            </a:extLst>
          </p:cNvPr>
          <p:cNvSpPr txBox="1"/>
          <p:nvPr/>
        </p:nvSpPr>
        <p:spPr>
          <a:xfrm>
            <a:off x="4830870" y="3143956"/>
            <a:ext cx="65796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" marR="5080" indent="-177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Ar</a:t>
            </a:r>
            <a:r>
              <a:rPr sz="1100" spc="-10" dirty="0">
                <a:latin typeface="Calibri"/>
                <a:cs typeface="Calibri"/>
              </a:rPr>
              <a:t>c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spc="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vo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  </a:t>
            </a:r>
            <a:r>
              <a:rPr sz="1100" spc="-10" dirty="0">
                <a:latin typeface="Calibri"/>
                <a:cs typeface="Calibri"/>
              </a:rPr>
              <a:t>Procesar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1" name="object 13">
            <a:extLst>
              <a:ext uri="{FF2B5EF4-FFF2-40B4-BE49-F238E27FC236}">
                <a16:creationId xmlns:a16="http://schemas.microsoft.com/office/drawing/2014/main" id="{168E3097-44CD-43D3-B721-CCCE275E386B}"/>
              </a:ext>
            </a:extLst>
          </p:cNvPr>
          <p:cNvGrpSpPr/>
          <p:nvPr/>
        </p:nvGrpSpPr>
        <p:grpSpPr>
          <a:xfrm>
            <a:off x="5017833" y="2276739"/>
            <a:ext cx="3719215" cy="2202971"/>
            <a:chOff x="6639559" y="2400300"/>
            <a:chExt cx="4598035" cy="2723515"/>
          </a:xfrm>
        </p:grpSpPr>
        <p:pic>
          <p:nvPicPr>
            <p:cNvPr id="219" name="object 14">
              <a:extLst>
                <a:ext uri="{FF2B5EF4-FFF2-40B4-BE49-F238E27FC236}">
                  <a16:creationId xmlns:a16="http://schemas.microsoft.com/office/drawing/2014/main" id="{6D0FBA11-9399-4F11-92E3-DE69578A2C6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9559" y="2870200"/>
              <a:ext cx="581659" cy="581660"/>
            </a:xfrm>
            <a:prstGeom prst="rect">
              <a:avLst/>
            </a:prstGeom>
          </p:spPr>
        </p:pic>
        <p:pic>
          <p:nvPicPr>
            <p:cNvPr id="220" name="object 15">
              <a:extLst>
                <a:ext uri="{FF2B5EF4-FFF2-40B4-BE49-F238E27FC236}">
                  <a16:creationId xmlns:a16="http://schemas.microsoft.com/office/drawing/2014/main" id="{A40906AC-7E47-487B-8BEF-AB6699D776E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5299" y="2400300"/>
              <a:ext cx="401320" cy="401320"/>
            </a:xfrm>
            <a:prstGeom prst="rect">
              <a:avLst/>
            </a:prstGeom>
          </p:spPr>
        </p:pic>
        <p:sp>
          <p:nvSpPr>
            <p:cNvPr id="221" name="object 16">
              <a:extLst>
                <a:ext uri="{FF2B5EF4-FFF2-40B4-BE49-F238E27FC236}">
                  <a16:creationId xmlns:a16="http://schemas.microsoft.com/office/drawing/2014/main" id="{3C789246-C3F6-44BE-A741-4AF6E992F842}"/>
                </a:ext>
              </a:extLst>
            </p:cNvPr>
            <p:cNvSpPr/>
            <p:nvPr/>
          </p:nvSpPr>
          <p:spPr>
            <a:xfrm>
              <a:off x="9240519" y="4338320"/>
              <a:ext cx="1988820" cy="777240"/>
            </a:xfrm>
            <a:custGeom>
              <a:avLst/>
              <a:gdLst/>
              <a:ahLst/>
              <a:cxnLst/>
              <a:rect l="l" t="t" r="r" b="b"/>
              <a:pathLst>
                <a:path w="1988820" h="777239">
                  <a:moveTo>
                    <a:pt x="1988820" y="0"/>
                  </a:moveTo>
                  <a:lnTo>
                    <a:pt x="0" y="0"/>
                  </a:lnTo>
                  <a:lnTo>
                    <a:pt x="0" y="777239"/>
                  </a:lnTo>
                  <a:lnTo>
                    <a:pt x="1988820" y="777239"/>
                  </a:lnTo>
                  <a:lnTo>
                    <a:pt x="1988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17">
              <a:extLst>
                <a:ext uri="{FF2B5EF4-FFF2-40B4-BE49-F238E27FC236}">
                  <a16:creationId xmlns:a16="http://schemas.microsoft.com/office/drawing/2014/main" id="{12B73C4D-7C26-4823-B1BD-E51BF6441273}"/>
                </a:ext>
              </a:extLst>
            </p:cNvPr>
            <p:cNvSpPr/>
            <p:nvPr/>
          </p:nvSpPr>
          <p:spPr>
            <a:xfrm>
              <a:off x="9240519" y="4338320"/>
              <a:ext cx="1988820" cy="777240"/>
            </a:xfrm>
            <a:custGeom>
              <a:avLst/>
              <a:gdLst/>
              <a:ahLst/>
              <a:cxnLst/>
              <a:rect l="l" t="t" r="r" b="b"/>
              <a:pathLst>
                <a:path w="1988820" h="777239">
                  <a:moveTo>
                    <a:pt x="0" y="777239"/>
                  </a:moveTo>
                  <a:lnTo>
                    <a:pt x="1988820" y="777239"/>
                  </a:lnTo>
                  <a:lnTo>
                    <a:pt x="1988820" y="0"/>
                  </a:lnTo>
                  <a:lnTo>
                    <a:pt x="0" y="0"/>
                  </a:lnTo>
                  <a:lnTo>
                    <a:pt x="0" y="777239"/>
                  </a:lnTo>
                  <a:close/>
                </a:path>
              </a:pathLst>
            </a:custGeom>
            <a:ln w="15875">
              <a:solidFill>
                <a:srgbClr val="42B9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3" name="object 18">
              <a:extLst>
                <a:ext uri="{FF2B5EF4-FFF2-40B4-BE49-F238E27FC236}">
                  <a16:creationId xmlns:a16="http://schemas.microsoft.com/office/drawing/2014/main" id="{45991FAF-E5E3-4841-A87B-5F96C543092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5779" y="4432300"/>
              <a:ext cx="284479" cy="287019"/>
            </a:xfrm>
            <a:prstGeom prst="rect">
              <a:avLst/>
            </a:prstGeom>
          </p:spPr>
        </p:pic>
        <p:pic>
          <p:nvPicPr>
            <p:cNvPr id="224" name="object 19">
              <a:extLst>
                <a:ext uri="{FF2B5EF4-FFF2-40B4-BE49-F238E27FC236}">
                  <a16:creationId xmlns:a16="http://schemas.microsoft.com/office/drawing/2014/main" id="{4A31C2A5-CFCE-4E2B-B93C-B0AECFEAEEC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6459" y="4429760"/>
              <a:ext cx="287020" cy="287019"/>
            </a:xfrm>
            <a:prstGeom prst="rect">
              <a:avLst/>
            </a:prstGeom>
          </p:spPr>
        </p:pic>
        <p:pic>
          <p:nvPicPr>
            <p:cNvPr id="225" name="object 20">
              <a:extLst>
                <a:ext uri="{FF2B5EF4-FFF2-40B4-BE49-F238E27FC236}">
                  <a16:creationId xmlns:a16="http://schemas.microsoft.com/office/drawing/2014/main" id="{E634BC1C-E3FA-4965-8DEA-E31A7618610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62539" y="4445000"/>
              <a:ext cx="284479" cy="287019"/>
            </a:xfrm>
            <a:prstGeom prst="rect">
              <a:avLst/>
            </a:prstGeom>
          </p:spPr>
        </p:pic>
        <p:pic>
          <p:nvPicPr>
            <p:cNvPr id="226" name="object 21">
              <a:extLst>
                <a:ext uri="{FF2B5EF4-FFF2-40B4-BE49-F238E27FC236}">
                  <a16:creationId xmlns:a16="http://schemas.microsoft.com/office/drawing/2014/main" id="{D495DB12-05DE-4DEB-8B23-AA280DCB223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23219" y="4452620"/>
              <a:ext cx="284479" cy="284480"/>
            </a:xfrm>
            <a:prstGeom prst="rect">
              <a:avLst/>
            </a:prstGeom>
          </p:spPr>
        </p:pic>
        <p:pic>
          <p:nvPicPr>
            <p:cNvPr id="227" name="object 22">
              <a:extLst>
                <a:ext uri="{FF2B5EF4-FFF2-40B4-BE49-F238E27FC236}">
                  <a16:creationId xmlns:a16="http://schemas.microsoft.com/office/drawing/2014/main" id="{3D3E40E1-43EE-4D69-A060-1EC4758BA4A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8339" y="4437379"/>
              <a:ext cx="284479" cy="287019"/>
            </a:xfrm>
            <a:prstGeom prst="rect">
              <a:avLst/>
            </a:prstGeom>
          </p:spPr>
        </p:pic>
        <p:pic>
          <p:nvPicPr>
            <p:cNvPr id="228" name="object 23">
              <a:extLst>
                <a:ext uri="{FF2B5EF4-FFF2-40B4-BE49-F238E27FC236}">
                  <a16:creationId xmlns:a16="http://schemas.microsoft.com/office/drawing/2014/main" id="{44B18DDF-908C-40E0-91E2-C4EA985BB3F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5779" y="4765039"/>
              <a:ext cx="284479" cy="287019"/>
            </a:xfrm>
            <a:prstGeom prst="rect">
              <a:avLst/>
            </a:prstGeom>
          </p:spPr>
        </p:pic>
        <p:pic>
          <p:nvPicPr>
            <p:cNvPr id="229" name="object 24">
              <a:extLst>
                <a:ext uri="{FF2B5EF4-FFF2-40B4-BE49-F238E27FC236}">
                  <a16:creationId xmlns:a16="http://schemas.microsoft.com/office/drawing/2014/main" id="{47093244-03E4-4238-870A-136F0A5E8FD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6459" y="4762500"/>
              <a:ext cx="287020" cy="287019"/>
            </a:xfrm>
            <a:prstGeom prst="rect">
              <a:avLst/>
            </a:prstGeom>
          </p:spPr>
        </p:pic>
        <p:pic>
          <p:nvPicPr>
            <p:cNvPr id="230" name="object 25">
              <a:extLst>
                <a:ext uri="{FF2B5EF4-FFF2-40B4-BE49-F238E27FC236}">
                  <a16:creationId xmlns:a16="http://schemas.microsoft.com/office/drawing/2014/main" id="{44E020FB-F4A3-451B-962F-EADF605FF94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62539" y="4777739"/>
              <a:ext cx="284479" cy="284480"/>
            </a:xfrm>
            <a:prstGeom prst="rect">
              <a:avLst/>
            </a:prstGeom>
          </p:spPr>
        </p:pic>
        <p:pic>
          <p:nvPicPr>
            <p:cNvPr id="231" name="object 26">
              <a:extLst>
                <a:ext uri="{FF2B5EF4-FFF2-40B4-BE49-F238E27FC236}">
                  <a16:creationId xmlns:a16="http://schemas.microsoft.com/office/drawing/2014/main" id="{C4CE760A-5E4A-4D4B-85E1-42CB2BA2FA5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23219" y="4785360"/>
              <a:ext cx="284479" cy="284479"/>
            </a:xfrm>
            <a:prstGeom prst="rect">
              <a:avLst/>
            </a:prstGeom>
          </p:spPr>
        </p:pic>
        <p:pic>
          <p:nvPicPr>
            <p:cNvPr id="232" name="object 27">
              <a:extLst>
                <a:ext uri="{FF2B5EF4-FFF2-40B4-BE49-F238E27FC236}">
                  <a16:creationId xmlns:a16="http://schemas.microsoft.com/office/drawing/2014/main" id="{6F4B4A5A-55F2-40C6-A3A5-1C29F92231E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8339" y="4770120"/>
              <a:ext cx="284479" cy="287019"/>
            </a:xfrm>
            <a:prstGeom prst="rect">
              <a:avLst/>
            </a:prstGeom>
          </p:spPr>
        </p:pic>
      </p:grpSp>
      <p:sp>
        <p:nvSpPr>
          <p:cNvPr id="172" name="object 28">
            <a:extLst>
              <a:ext uri="{FF2B5EF4-FFF2-40B4-BE49-F238E27FC236}">
                <a16:creationId xmlns:a16="http://schemas.microsoft.com/office/drawing/2014/main" id="{8C0A87D7-9A9D-4AB5-994B-C9BF5AC4234C}"/>
              </a:ext>
            </a:extLst>
          </p:cNvPr>
          <p:cNvSpPr txBox="1"/>
          <p:nvPr/>
        </p:nvSpPr>
        <p:spPr>
          <a:xfrm>
            <a:off x="5060979" y="3801200"/>
            <a:ext cx="1705261" cy="1116331"/>
          </a:xfrm>
          <a:prstGeom prst="rect">
            <a:avLst/>
          </a:prstGeom>
          <a:solidFill>
            <a:srgbClr val="FFFFCC"/>
          </a:solidFill>
          <a:ln w="9525">
            <a:solidFill>
              <a:srgbClr val="C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3345" marR="161925">
              <a:lnSpc>
                <a:spcPct val="100000"/>
              </a:lnSpc>
              <a:spcBef>
                <a:spcPts val="305"/>
              </a:spcBef>
            </a:pPr>
            <a:r>
              <a:rPr sz="1400" b="1" spc="-5" dirty="0">
                <a:solidFill>
                  <a:srgbClr val="0000FF"/>
                </a:solidFill>
                <a:latin typeface="Calibri"/>
                <a:cs typeface="Calibri"/>
              </a:rPr>
              <a:t>El</a:t>
            </a:r>
            <a:r>
              <a:rPr sz="14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Calibri"/>
                <a:cs typeface="Calibri"/>
              </a:rPr>
              <a:t>clúster</a:t>
            </a:r>
            <a:r>
              <a:rPr sz="1400" b="1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0000FF"/>
                </a:solidFill>
                <a:latin typeface="Calibri"/>
                <a:cs typeface="Calibri"/>
              </a:rPr>
              <a:t>decide</a:t>
            </a:r>
            <a:r>
              <a:rPr sz="1400" b="1" spc="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Calibri"/>
                <a:cs typeface="Calibri"/>
              </a:rPr>
              <a:t>como</a:t>
            </a:r>
            <a:r>
              <a:rPr sz="1400" b="1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0000FF"/>
                </a:solidFill>
                <a:latin typeface="Calibri"/>
                <a:cs typeface="Calibri"/>
              </a:rPr>
              <a:t>paralelizarlo, </a:t>
            </a:r>
            <a:r>
              <a:rPr sz="1400" b="1" spc="-2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400" b="1" spc="-5" dirty="0" err="1">
                <a:solidFill>
                  <a:srgbClr val="0000FF"/>
                </a:solidFill>
                <a:latin typeface="Calibri"/>
                <a:cs typeface="Calibri"/>
              </a:rPr>
              <a:t>meno</a:t>
            </a:r>
            <a:r>
              <a:rPr lang="es-ES" sz="1400" b="1" spc="-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1400" b="1" spc="-5" dirty="0">
                <a:solidFill>
                  <a:srgbClr val="0000FF"/>
                </a:solidFill>
                <a:latin typeface="Calibri"/>
                <a:cs typeface="Calibri"/>
              </a:rPr>
              <a:t> complejidad</a:t>
            </a:r>
            <a:r>
              <a:rPr sz="1400" b="1" spc="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Calibri"/>
                <a:cs typeface="Calibri"/>
              </a:rPr>
              <a:t>para</a:t>
            </a:r>
            <a:r>
              <a:rPr sz="1400" b="1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400" b="1" dirty="0" err="1">
                <a:solidFill>
                  <a:srgbClr val="0000FF"/>
                </a:solidFill>
                <a:latin typeface="Calibri"/>
                <a:cs typeface="Calibri"/>
              </a:rPr>
              <a:t>el</a:t>
            </a:r>
            <a:r>
              <a:rPr sz="14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400" b="1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400" b="1" spc="-5" dirty="0" err="1">
                <a:solidFill>
                  <a:srgbClr val="0000FF"/>
                </a:solidFill>
                <a:latin typeface="Calibri"/>
                <a:cs typeface="Calibri"/>
              </a:rPr>
              <a:t>desarrollado</a:t>
            </a:r>
            <a:r>
              <a:rPr lang="es-ES" sz="1400" b="1" spc="-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endParaRPr sz="14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173" name="object 29">
            <a:extLst>
              <a:ext uri="{FF2B5EF4-FFF2-40B4-BE49-F238E27FC236}">
                <a16:creationId xmlns:a16="http://schemas.microsoft.com/office/drawing/2014/main" id="{841758E5-2A6A-41FC-8258-072E377F688A}"/>
              </a:ext>
            </a:extLst>
          </p:cNvPr>
          <p:cNvSpPr/>
          <p:nvPr/>
        </p:nvSpPr>
        <p:spPr>
          <a:xfrm>
            <a:off x="2535960" y="4399069"/>
            <a:ext cx="1608698" cy="628686"/>
          </a:xfrm>
          <a:custGeom>
            <a:avLst/>
            <a:gdLst/>
            <a:ahLst/>
            <a:cxnLst/>
            <a:rect l="l" t="t" r="r" b="b"/>
            <a:pathLst>
              <a:path w="1988820" h="777239">
                <a:moveTo>
                  <a:pt x="0" y="777239"/>
                </a:moveTo>
                <a:lnTo>
                  <a:pt x="1988819" y="777239"/>
                </a:lnTo>
                <a:lnTo>
                  <a:pt x="1988819" y="0"/>
                </a:lnTo>
                <a:lnTo>
                  <a:pt x="0" y="0"/>
                </a:lnTo>
                <a:lnTo>
                  <a:pt x="0" y="777239"/>
                </a:lnTo>
                <a:close/>
              </a:path>
            </a:pathLst>
          </a:custGeom>
          <a:ln w="15874">
            <a:solidFill>
              <a:srgbClr val="42B9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30">
            <a:extLst>
              <a:ext uri="{FF2B5EF4-FFF2-40B4-BE49-F238E27FC236}">
                <a16:creationId xmlns:a16="http://schemas.microsoft.com/office/drawing/2014/main" id="{6C898151-CDB3-43EE-809A-DB1192B0D2B9}"/>
              </a:ext>
            </a:extLst>
          </p:cNvPr>
          <p:cNvSpPr txBox="1"/>
          <p:nvPr/>
        </p:nvSpPr>
        <p:spPr>
          <a:xfrm>
            <a:off x="2882147" y="5028782"/>
            <a:ext cx="709123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Calibri"/>
                <a:cs typeface="Calibri"/>
              </a:rPr>
              <a:t>C</a:t>
            </a:r>
            <a:r>
              <a:rPr sz="1100" spc="5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ú</a:t>
            </a:r>
            <a:r>
              <a:rPr sz="1100" spc="10" dirty="0">
                <a:latin typeface="Calibri"/>
                <a:cs typeface="Calibri"/>
              </a:rPr>
              <a:t>s</a:t>
            </a:r>
            <a:r>
              <a:rPr sz="1100" spc="-10" dirty="0">
                <a:latin typeface="Calibri"/>
                <a:cs typeface="Calibri"/>
              </a:rPr>
              <a:t>te</a:t>
            </a:r>
            <a:r>
              <a:rPr sz="1100" dirty="0">
                <a:latin typeface="Calibri"/>
                <a:cs typeface="Calibri"/>
              </a:rPr>
              <a:t>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5" name="object 31">
            <a:extLst>
              <a:ext uri="{FF2B5EF4-FFF2-40B4-BE49-F238E27FC236}">
                <a16:creationId xmlns:a16="http://schemas.microsoft.com/office/drawing/2014/main" id="{142462EF-D3AA-4543-8967-BC4D6A3E73CC}"/>
              </a:ext>
            </a:extLst>
          </p:cNvPr>
          <p:cNvGrpSpPr/>
          <p:nvPr/>
        </p:nvGrpSpPr>
        <p:grpSpPr>
          <a:xfrm>
            <a:off x="620109" y="2087722"/>
            <a:ext cx="3642683" cy="2903052"/>
            <a:chOff x="1202689" y="2166620"/>
            <a:chExt cx="4503420" cy="3589020"/>
          </a:xfrm>
        </p:grpSpPr>
        <p:sp>
          <p:nvSpPr>
            <p:cNvPr id="193" name="object 32">
              <a:extLst>
                <a:ext uri="{FF2B5EF4-FFF2-40B4-BE49-F238E27FC236}">
                  <a16:creationId xmlns:a16="http://schemas.microsoft.com/office/drawing/2014/main" id="{72149512-64C4-4A10-943C-76EBC5847A96}"/>
                </a:ext>
              </a:extLst>
            </p:cNvPr>
            <p:cNvSpPr/>
            <p:nvPr/>
          </p:nvSpPr>
          <p:spPr>
            <a:xfrm>
              <a:off x="4153535" y="2331846"/>
              <a:ext cx="1552575" cy="3295650"/>
            </a:xfrm>
            <a:custGeom>
              <a:avLst/>
              <a:gdLst/>
              <a:ahLst/>
              <a:cxnLst/>
              <a:rect l="l" t="t" r="r" b="b"/>
              <a:pathLst>
                <a:path w="1552575" h="3295650">
                  <a:moveTo>
                    <a:pt x="54102" y="2629789"/>
                  </a:moveTo>
                  <a:lnTo>
                    <a:pt x="28702" y="2629281"/>
                  </a:lnTo>
                  <a:lnTo>
                    <a:pt x="26543" y="2730881"/>
                  </a:lnTo>
                  <a:lnTo>
                    <a:pt x="51943" y="2731389"/>
                  </a:lnTo>
                  <a:lnTo>
                    <a:pt x="54102" y="2629789"/>
                  </a:lnTo>
                  <a:close/>
                </a:path>
                <a:path w="1552575" h="3295650">
                  <a:moveTo>
                    <a:pt x="57785" y="2528443"/>
                  </a:moveTo>
                  <a:lnTo>
                    <a:pt x="32385" y="2527554"/>
                  </a:lnTo>
                  <a:lnTo>
                    <a:pt x="31496" y="2552954"/>
                  </a:lnTo>
                  <a:lnTo>
                    <a:pt x="56896" y="2553843"/>
                  </a:lnTo>
                  <a:lnTo>
                    <a:pt x="57785" y="2528443"/>
                  </a:lnTo>
                  <a:close/>
                </a:path>
                <a:path w="1552575" h="3295650">
                  <a:moveTo>
                    <a:pt x="66294" y="2351278"/>
                  </a:moveTo>
                  <a:lnTo>
                    <a:pt x="40894" y="2349627"/>
                  </a:lnTo>
                  <a:lnTo>
                    <a:pt x="40259" y="2359152"/>
                  </a:lnTo>
                  <a:lnTo>
                    <a:pt x="35687" y="2451227"/>
                  </a:lnTo>
                  <a:lnTo>
                    <a:pt x="61087" y="2452497"/>
                  </a:lnTo>
                  <a:lnTo>
                    <a:pt x="65659" y="2360803"/>
                  </a:lnTo>
                  <a:lnTo>
                    <a:pt x="66294" y="2351278"/>
                  </a:lnTo>
                  <a:close/>
                </a:path>
                <a:path w="1552575" h="3295650">
                  <a:moveTo>
                    <a:pt x="72898" y="2249805"/>
                  </a:moveTo>
                  <a:lnTo>
                    <a:pt x="47498" y="2248154"/>
                  </a:lnTo>
                  <a:lnTo>
                    <a:pt x="45847" y="2273554"/>
                  </a:lnTo>
                  <a:lnTo>
                    <a:pt x="71247" y="2275205"/>
                  </a:lnTo>
                  <a:lnTo>
                    <a:pt x="72898" y="2249805"/>
                  </a:lnTo>
                  <a:close/>
                </a:path>
                <a:path w="1552575" h="3295650">
                  <a:moveTo>
                    <a:pt x="76200" y="2822321"/>
                  </a:moveTo>
                  <a:lnTo>
                    <a:pt x="50774" y="2822117"/>
                  </a:lnTo>
                  <a:lnTo>
                    <a:pt x="50927" y="2807335"/>
                  </a:lnTo>
                  <a:lnTo>
                    <a:pt x="25527" y="2807208"/>
                  </a:lnTo>
                  <a:lnTo>
                    <a:pt x="25374" y="2821902"/>
                  </a:lnTo>
                  <a:lnTo>
                    <a:pt x="0" y="2821686"/>
                  </a:lnTo>
                  <a:lnTo>
                    <a:pt x="37465" y="2898267"/>
                  </a:lnTo>
                  <a:lnTo>
                    <a:pt x="70878" y="2832735"/>
                  </a:lnTo>
                  <a:lnTo>
                    <a:pt x="76200" y="2822321"/>
                  </a:lnTo>
                  <a:close/>
                </a:path>
                <a:path w="1552575" h="3295650">
                  <a:moveTo>
                    <a:pt x="86614" y="2072894"/>
                  </a:moveTo>
                  <a:lnTo>
                    <a:pt x="61341" y="2070608"/>
                  </a:lnTo>
                  <a:lnTo>
                    <a:pt x="59055" y="2095119"/>
                  </a:lnTo>
                  <a:lnTo>
                    <a:pt x="53086" y="2172081"/>
                  </a:lnTo>
                  <a:lnTo>
                    <a:pt x="78486" y="2173986"/>
                  </a:lnTo>
                  <a:lnTo>
                    <a:pt x="84455" y="2097405"/>
                  </a:lnTo>
                  <a:lnTo>
                    <a:pt x="86614" y="2072894"/>
                  </a:lnTo>
                  <a:close/>
                </a:path>
                <a:path w="1552575" h="3295650">
                  <a:moveTo>
                    <a:pt x="95885" y="1971675"/>
                  </a:moveTo>
                  <a:lnTo>
                    <a:pt x="70485" y="1969389"/>
                  </a:lnTo>
                  <a:lnTo>
                    <a:pt x="68199" y="1994662"/>
                  </a:lnTo>
                  <a:lnTo>
                    <a:pt x="93599" y="1997075"/>
                  </a:lnTo>
                  <a:lnTo>
                    <a:pt x="95885" y="1971675"/>
                  </a:lnTo>
                  <a:close/>
                </a:path>
                <a:path w="1552575" h="3295650">
                  <a:moveTo>
                    <a:pt x="114935" y="1795272"/>
                  </a:moveTo>
                  <a:lnTo>
                    <a:pt x="89789" y="1792351"/>
                  </a:lnTo>
                  <a:lnTo>
                    <a:pt x="84328" y="1837182"/>
                  </a:lnTo>
                  <a:lnTo>
                    <a:pt x="78486" y="1893443"/>
                  </a:lnTo>
                  <a:lnTo>
                    <a:pt x="103759" y="1896110"/>
                  </a:lnTo>
                  <a:lnTo>
                    <a:pt x="109601" y="1840230"/>
                  </a:lnTo>
                  <a:lnTo>
                    <a:pt x="114935" y="1795272"/>
                  </a:lnTo>
                  <a:close/>
                </a:path>
                <a:path w="1552575" h="3295650">
                  <a:moveTo>
                    <a:pt x="127254" y="1694688"/>
                  </a:moveTo>
                  <a:lnTo>
                    <a:pt x="102108" y="1691259"/>
                  </a:lnTo>
                  <a:lnTo>
                    <a:pt x="99314" y="1711325"/>
                  </a:lnTo>
                  <a:lnTo>
                    <a:pt x="98679" y="1716659"/>
                  </a:lnTo>
                  <a:lnTo>
                    <a:pt x="123952" y="1719707"/>
                  </a:lnTo>
                  <a:lnTo>
                    <a:pt x="124587" y="1714754"/>
                  </a:lnTo>
                  <a:lnTo>
                    <a:pt x="127254" y="1694688"/>
                  </a:lnTo>
                  <a:close/>
                </a:path>
                <a:path w="1552575" h="3295650">
                  <a:moveTo>
                    <a:pt x="151765" y="1518666"/>
                  </a:moveTo>
                  <a:lnTo>
                    <a:pt x="126619" y="1514983"/>
                  </a:lnTo>
                  <a:lnTo>
                    <a:pt x="115824" y="1587881"/>
                  </a:lnTo>
                  <a:lnTo>
                    <a:pt x="112141" y="1615694"/>
                  </a:lnTo>
                  <a:lnTo>
                    <a:pt x="137287" y="1619123"/>
                  </a:lnTo>
                  <a:lnTo>
                    <a:pt x="140970" y="1591564"/>
                  </a:lnTo>
                  <a:lnTo>
                    <a:pt x="151765" y="1518666"/>
                  </a:lnTo>
                  <a:close/>
                </a:path>
                <a:path w="1552575" h="3295650">
                  <a:moveTo>
                    <a:pt x="167259" y="1418463"/>
                  </a:moveTo>
                  <a:lnTo>
                    <a:pt x="142240" y="1414399"/>
                  </a:lnTo>
                  <a:lnTo>
                    <a:pt x="138176" y="1439545"/>
                  </a:lnTo>
                  <a:lnTo>
                    <a:pt x="163195" y="1443609"/>
                  </a:lnTo>
                  <a:lnTo>
                    <a:pt x="167259" y="1418463"/>
                  </a:lnTo>
                  <a:close/>
                </a:path>
                <a:path w="1552575" h="3295650">
                  <a:moveTo>
                    <a:pt x="197485" y="1243457"/>
                  </a:moveTo>
                  <a:lnTo>
                    <a:pt x="172466" y="1239024"/>
                  </a:lnTo>
                  <a:lnTo>
                    <a:pt x="154686" y="1339088"/>
                  </a:lnTo>
                  <a:lnTo>
                    <a:pt x="179705" y="1343533"/>
                  </a:lnTo>
                  <a:lnTo>
                    <a:pt x="197485" y="1243457"/>
                  </a:lnTo>
                  <a:close/>
                </a:path>
                <a:path w="1552575" h="3295650">
                  <a:moveTo>
                    <a:pt x="216789" y="1143889"/>
                  </a:moveTo>
                  <a:lnTo>
                    <a:pt x="191770" y="1139063"/>
                  </a:lnTo>
                  <a:lnTo>
                    <a:pt x="186944" y="1164082"/>
                  </a:lnTo>
                  <a:lnTo>
                    <a:pt x="211836" y="1168908"/>
                  </a:lnTo>
                  <a:lnTo>
                    <a:pt x="216789" y="1143889"/>
                  </a:lnTo>
                  <a:close/>
                </a:path>
                <a:path w="1552575" h="3295650">
                  <a:moveTo>
                    <a:pt x="254127" y="970534"/>
                  </a:moveTo>
                  <a:lnTo>
                    <a:pt x="229362" y="964819"/>
                  </a:lnTo>
                  <a:lnTo>
                    <a:pt x="217805" y="1015111"/>
                  </a:lnTo>
                  <a:lnTo>
                    <a:pt x="207391" y="1064260"/>
                  </a:lnTo>
                  <a:lnTo>
                    <a:pt x="232156" y="1069594"/>
                  </a:lnTo>
                  <a:lnTo>
                    <a:pt x="242570" y="1020699"/>
                  </a:lnTo>
                  <a:lnTo>
                    <a:pt x="254127" y="970534"/>
                  </a:lnTo>
                  <a:close/>
                </a:path>
                <a:path w="1552575" h="3295650">
                  <a:moveTo>
                    <a:pt x="277622" y="871982"/>
                  </a:moveTo>
                  <a:lnTo>
                    <a:pt x="252984" y="865759"/>
                  </a:lnTo>
                  <a:lnTo>
                    <a:pt x="246888" y="890397"/>
                  </a:lnTo>
                  <a:lnTo>
                    <a:pt x="271526" y="896620"/>
                  </a:lnTo>
                  <a:lnTo>
                    <a:pt x="277622" y="871982"/>
                  </a:lnTo>
                  <a:close/>
                </a:path>
                <a:path w="1552575" h="3295650">
                  <a:moveTo>
                    <a:pt x="323723" y="700786"/>
                  </a:moveTo>
                  <a:lnTo>
                    <a:pt x="299339" y="693547"/>
                  </a:lnTo>
                  <a:lnTo>
                    <a:pt x="292481" y="716788"/>
                  </a:lnTo>
                  <a:lnTo>
                    <a:pt x="272034" y="791718"/>
                  </a:lnTo>
                  <a:lnTo>
                    <a:pt x="296545" y="798449"/>
                  </a:lnTo>
                  <a:lnTo>
                    <a:pt x="316865" y="723900"/>
                  </a:lnTo>
                  <a:lnTo>
                    <a:pt x="323723" y="700786"/>
                  </a:lnTo>
                  <a:close/>
                </a:path>
                <a:path w="1552575" h="3295650">
                  <a:moveTo>
                    <a:pt x="324231" y="3256356"/>
                  </a:moveTo>
                  <a:lnTo>
                    <a:pt x="314007" y="3243199"/>
                  </a:lnTo>
                  <a:lnTo>
                    <a:pt x="307809" y="3235248"/>
                  </a:lnTo>
                  <a:lnTo>
                    <a:pt x="314198" y="3228975"/>
                  </a:lnTo>
                  <a:lnTo>
                    <a:pt x="315468" y="3227197"/>
                  </a:lnTo>
                  <a:lnTo>
                    <a:pt x="322770" y="3214370"/>
                  </a:lnTo>
                  <a:lnTo>
                    <a:pt x="323723" y="3212719"/>
                  </a:lnTo>
                  <a:lnTo>
                    <a:pt x="321856" y="3211703"/>
                  </a:lnTo>
                  <a:lnTo>
                    <a:pt x="301371" y="3200527"/>
                  </a:lnTo>
                  <a:lnTo>
                    <a:pt x="298958" y="3205099"/>
                  </a:lnTo>
                  <a:lnTo>
                    <a:pt x="294424" y="3212782"/>
                  </a:lnTo>
                  <a:lnTo>
                    <a:pt x="292125" y="3215043"/>
                  </a:lnTo>
                  <a:lnTo>
                    <a:pt x="277495" y="3196209"/>
                  </a:lnTo>
                  <a:lnTo>
                    <a:pt x="240792" y="3273044"/>
                  </a:lnTo>
                  <a:lnTo>
                    <a:pt x="324231" y="3256356"/>
                  </a:lnTo>
                  <a:close/>
                </a:path>
                <a:path w="1552575" h="3295650">
                  <a:moveTo>
                    <a:pt x="353187" y="603885"/>
                  </a:moveTo>
                  <a:lnTo>
                    <a:pt x="329057" y="596138"/>
                  </a:lnTo>
                  <a:lnTo>
                    <a:pt x="321183" y="620268"/>
                  </a:lnTo>
                  <a:lnTo>
                    <a:pt x="345313" y="628142"/>
                  </a:lnTo>
                  <a:lnTo>
                    <a:pt x="353187" y="603885"/>
                  </a:lnTo>
                  <a:close/>
                </a:path>
                <a:path w="1552575" h="3295650">
                  <a:moveTo>
                    <a:pt x="364363" y="3117469"/>
                  </a:moveTo>
                  <a:lnTo>
                    <a:pt x="340360" y="3109087"/>
                  </a:lnTo>
                  <a:lnTo>
                    <a:pt x="336677" y="3119755"/>
                  </a:lnTo>
                  <a:lnTo>
                    <a:pt x="331851" y="3132709"/>
                  </a:lnTo>
                  <a:lnTo>
                    <a:pt x="355600" y="3141599"/>
                  </a:lnTo>
                  <a:lnTo>
                    <a:pt x="360680" y="3128010"/>
                  </a:lnTo>
                  <a:lnTo>
                    <a:pt x="364363" y="3117469"/>
                  </a:lnTo>
                  <a:close/>
                </a:path>
                <a:path w="1552575" h="3295650">
                  <a:moveTo>
                    <a:pt x="411861" y="437007"/>
                  </a:moveTo>
                  <a:lnTo>
                    <a:pt x="388239" y="427736"/>
                  </a:lnTo>
                  <a:lnTo>
                    <a:pt x="375285" y="460883"/>
                  </a:lnTo>
                  <a:lnTo>
                    <a:pt x="353060" y="523494"/>
                  </a:lnTo>
                  <a:lnTo>
                    <a:pt x="377063" y="532003"/>
                  </a:lnTo>
                  <a:lnTo>
                    <a:pt x="398907" y="470154"/>
                  </a:lnTo>
                  <a:lnTo>
                    <a:pt x="411861" y="437007"/>
                  </a:lnTo>
                  <a:close/>
                </a:path>
                <a:path w="1552575" h="3295650">
                  <a:moveTo>
                    <a:pt x="411988" y="2944749"/>
                  </a:moveTo>
                  <a:lnTo>
                    <a:pt x="387223" y="2939161"/>
                  </a:lnTo>
                  <a:lnTo>
                    <a:pt x="381635" y="2963291"/>
                  </a:lnTo>
                  <a:lnTo>
                    <a:pt x="372110" y="3002026"/>
                  </a:lnTo>
                  <a:lnTo>
                    <a:pt x="367284" y="3020568"/>
                  </a:lnTo>
                  <a:lnTo>
                    <a:pt x="362712" y="3037205"/>
                  </a:lnTo>
                  <a:lnTo>
                    <a:pt x="387223" y="3043809"/>
                  </a:lnTo>
                  <a:lnTo>
                    <a:pt x="391795" y="3027172"/>
                  </a:lnTo>
                  <a:lnTo>
                    <a:pt x="396748" y="3008122"/>
                  </a:lnTo>
                  <a:lnTo>
                    <a:pt x="406527" y="2968879"/>
                  </a:lnTo>
                  <a:lnTo>
                    <a:pt x="411988" y="2944749"/>
                  </a:lnTo>
                  <a:close/>
                </a:path>
                <a:path w="1552575" h="3295650">
                  <a:moveTo>
                    <a:pt x="432435" y="2844800"/>
                  </a:moveTo>
                  <a:lnTo>
                    <a:pt x="407416" y="2840101"/>
                  </a:lnTo>
                  <a:lnTo>
                    <a:pt x="402717" y="2864993"/>
                  </a:lnTo>
                  <a:lnTo>
                    <a:pt x="427609" y="2869692"/>
                  </a:lnTo>
                  <a:lnTo>
                    <a:pt x="432435" y="2844800"/>
                  </a:lnTo>
                  <a:close/>
                </a:path>
                <a:path w="1552575" h="3295650">
                  <a:moveTo>
                    <a:pt x="450596" y="343535"/>
                  </a:moveTo>
                  <a:lnTo>
                    <a:pt x="427355" y="333502"/>
                  </a:lnTo>
                  <a:lnTo>
                    <a:pt x="417195" y="356743"/>
                  </a:lnTo>
                  <a:lnTo>
                    <a:pt x="440563" y="366903"/>
                  </a:lnTo>
                  <a:lnTo>
                    <a:pt x="450596" y="343535"/>
                  </a:lnTo>
                  <a:close/>
                </a:path>
                <a:path w="1552575" h="3295650">
                  <a:moveTo>
                    <a:pt x="460375" y="2668524"/>
                  </a:moveTo>
                  <a:lnTo>
                    <a:pt x="435229" y="2665095"/>
                  </a:lnTo>
                  <a:lnTo>
                    <a:pt x="431673" y="2690749"/>
                  </a:lnTo>
                  <a:lnTo>
                    <a:pt x="424434" y="2740279"/>
                  </a:lnTo>
                  <a:lnTo>
                    <a:pt x="420370" y="2765298"/>
                  </a:lnTo>
                  <a:lnTo>
                    <a:pt x="445389" y="2769362"/>
                  </a:lnTo>
                  <a:lnTo>
                    <a:pt x="449453" y="2743962"/>
                  </a:lnTo>
                  <a:lnTo>
                    <a:pt x="456819" y="2694051"/>
                  </a:lnTo>
                  <a:lnTo>
                    <a:pt x="460375" y="2668524"/>
                  </a:lnTo>
                  <a:close/>
                </a:path>
                <a:path w="1552575" h="3295650">
                  <a:moveTo>
                    <a:pt x="472821" y="2567432"/>
                  </a:moveTo>
                  <a:lnTo>
                    <a:pt x="447548" y="2564638"/>
                  </a:lnTo>
                  <a:lnTo>
                    <a:pt x="445008" y="2587625"/>
                  </a:lnTo>
                  <a:lnTo>
                    <a:pt x="444754" y="2589657"/>
                  </a:lnTo>
                  <a:lnTo>
                    <a:pt x="469900" y="2592832"/>
                  </a:lnTo>
                  <a:lnTo>
                    <a:pt x="470281" y="2590292"/>
                  </a:lnTo>
                  <a:lnTo>
                    <a:pt x="472821" y="2567432"/>
                  </a:lnTo>
                  <a:close/>
                </a:path>
                <a:path w="1552575" h="3295650">
                  <a:moveTo>
                    <a:pt x="489204" y="2389886"/>
                  </a:moveTo>
                  <a:lnTo>
                    <a:pt x="463804" y="2387981"/>
                  </a:lnTo>
                  <a:lnTo>
                    <a:pt x="461137" y="2424430"/>
                  </a:lnTo>
                  <a:lnTo>
                    <a:pt x="456311" y="2479802"/>
                  </a:lnTo>
                  <a:lnTo>
                    <a:pt x="455422" y="2488946"/>
                  </a:lnTo>
                  <a:lnTo>
                    <a:pt x="480695" y="2491486"/>
                  </a:lnTo>
                  <a:lnTo>
                    <a:pt x="481584" y="2482088"/>
                  </a:lnTo>
                  <a:lnTo>
                    <a:pt x="486410" y="2426335"/>
                  </a:lnTo>
                  <a:lnTo>
                    <a:pt x="489204" y="2389886"/>
                  </a:lnTo>
                  <a:close/>
                </a:path>
                <a:path w="1552575" h="3295650">
                  <a:moveTo>
                    <a:pt x="495681" y="2288286"/>
                  </a:moveTo>
                  <a:lnTo>
                    <a:pt x="470281" y="2286889"/>
                  </a:lnTo>
                  <a:lnTo>
                    <a:pt x="469011" y="2311527"/>
                  </a:lnTo>
                  <a:lnTo>
                    <a:pt x="469011" y="2312162"/>
                  </a:lnTo>
                  <a:lnTo>
                    <a:pt x="494284" y="2313813"/>
                  </a:lnTo>
                  <a:lnTo>
                    <a:pt x="494411" y="2312924"/>
                  </a:lnTo>
                  <a:lnTo>
                    <a:pt x="495681" y="2288286"/>
                  </a:lnTo>
                  <a:close/>
                </a:path>
                <a:path w="1552575" h="3295650">
                  <a:moveTo>
                    <a:pt x="502158" y="2110105"/>
                  </a:moveTo>
                  <a:lnTo>
                    <a:pt x="476758" y="2109724"/>
                  </a:lnTo>
                  <a:lnTo>
                    <a:pt x="476224" y="2138680"/>
                  </a:lnTo>
                  <a:lnTo>
                    <a:pt x="474560" y="2197227"/>
                  </a:lnTo>
                  <a:lnTo>
                    <a:pt x="473964" y="2210943"/>
                  </a:lnTo>
                  <a:lnTo>
                    <a:pt x="499237" y="2211959"/>
                  </a:lnTo>
                  <a:lnTo>
                    <a:pt x="499884" y="2196465"/>
                  </a:lnTo>
                  <a:lnTo>
                    <a:pt x="501650" y="2138172"/>
                  </a:lnTo>
                  <a:lnTo>
                    <a:pt x="502158" y="2110105"/>
                  </a:lnTo>
                  <a:close/>
                </a:path>
                <a:path w="1552575" h="3295650">
                  <a:moveTo>
                    <a:pt x="502920" y="2008378"/>
                  </a:moveTo>
                  <a:lnTo>
                    <a:pt x="477520" y="2008251"/>
                  </a:lnTo>
                  <a:lnTo>
                    <a:pt x="477393" y="2033651"/>
                  </a:lnTo>
                  <a:lnTo>
                    <a:pt x="502793" y="2033778"/>
                  </a:lnTo>
                  <a:lnTo>
                    <a:pt x="502920" y="2008378"/>
                  </a:lnTo>
                  <a:close/>
                </a:path>
                <a:path w="1552575" h="3295650">
                  <a:moveTo>
                    <a:pt x="506730" y="1831086"/>
                  </a:moveTo>
                  <a:lnTo>
                    <a:pt x="481330" y="1830070"/>
                  </a:lnTo>
                  <a:lnTo>
                    <a:pt x="480656" y="1845945"/>
                  </a:lnTo>
                  <a:lnTo>
                    <a:pt x="478891" y="1903984"/>
                  </a:lnTo>
                  <a:lnTo>
                    <a:pt x="478409" y="1931924"/>
                  </a:lnTo>
                  <a:lnTo>
                    <a:pt x="503809" y="1932305"/>
                  </a:lnTo>
                  <a:lnTo>
                    <a:pt x="504329" y="1903222"/>
                  </a:lnTo>
                  <a:lnTo>
                    <a:pt x="506133" y="1844929"/>
                  </a:lnTo>
                  <a:lnTo>
                    <a:pt x="506730" y="1831086"/>
                  </a:lnTo>
                  <a:close/>
                </a:path>
                <a:path w="1552575" h="3295650">
                  <a:moveTo>
                    <a:pt x="511683" y="1729867"/>
                  </a:moveTo>
                  <a:lnTo>
                    <a:pt x="486283" y="1728343"/>
                  </a:lnTo>
                  <a:lnTo>
                    <a:pt x="486194" y="1730756"/>
                  </a:lnTo>
                  <a:lnTo>
                    <a:pt x="484886" y="1753743"/>
                  </a:lnTo>
                  <a:lnTo>
                    <a:pt x="510286" y="1755140"/>
                  </a:lnTo>
                  <a:lnTo>
                    <a:pt x="511683" y="1730756"/>
                  </a:lnTo>
                  <a:lnTo>
                    <a:pt x="511683" y="1729867"/>
                  </a:lnTo>
                  <a:close/>
                </a:path>
                <a:path w="1552575" h="3295650">
                  <a:moveTo>
                    <a:pt x="525272" y="1553083"/>
                  </a:moveTo>
                  <a:lnTo>
                    <a:pt x="499999" y="1550543"/>
                  </a:lnTo>
                  <a:lnTo>
                    <a:pt x="499110" y="1560195"/>
                  </a:lnTo>
                  <a:lnTo>
                    <a:pt x="494157" y="1615694"/>
                  </a:lnTo>
                  <a:lnTo>
                    <a:pt x="491490" y="1652143"/>
                  </a:lnTo>
                  <a:lnTo>
                    <a:pt x="516763" y="1654048"/>
                  </a:lnTo>
                  <a:lnTo>
                    <a:pt x="519557" y="1617980"/>
                  </a:lnTo>
                  <a:lnTo>
                    <a:pt x="524383" y="1562608"/>
                  </a:lnTo>
                  <a:lnTo>
                    <a:pt x="525272" y="1553083"/>
                  </a:lnTo>
                  <a:close/>
                </a:path>
                <a:path w="1552575" h="3295650">
                  <a:moveTo>
                    <a:pt x="531876" y="187579"/>
                  </a:moveTo>
                  <a:lnTo>
                    <a:pt x="480187" y="225552"/>
                  </a:lnTo>
                  <a:lnTo>
                    <a:pt x="460121" y="263906"/>
                  </a:lnTo>
                  <a:lnTo>
                    <a:pt x="482854" y="275209"/>
                  </a:lnTo>
                  <a:lnTo>
                    <a:pt x="487172" y="266573"/>
                  </a:lnTo>
                  <a:lnTo>
                    <a:pt x="502285" y="237998"/>
                  </a:lnTo>
                  <a:lnTo>
                    <a:pt x="517398" y="211201"/>
                  </a:lnTo>
                  <a:lnTo>
                    <a:pt x="531876" y="187579"/>
                  </a:lnTo>
                  <a:close/>
                </a:path>
                <a:path w="1552575" h="3295650">
                  <a:moveTo>
                    <a:pt x="535940" y="1452372"/>
                  </a:moveTo>
                  <a:lnTo>
                    <a:pt x="510794" y="1449197"/>
                  </a:lnTo>
                  <a:lnTo>
                    <a:pt x="510413" y="1451864"/>
                  </a:lnTo>
                  <a:lnTo>
                    <a:pt x="507873" y="1474597"/>
                  </a:lnTo>
                  <a:lnTo>
                    <a:pt x="533146" y="1477391"/>
                  </a:lnTo>
                  <a:lnTo>
                    <a:pt x="535686" y="1455039"/>
                  </a:lnTo>
                  <a:lnTo>
                    <a:pt x="535940" y="1452372"/>
                  </a:lnTo>
                  <a:close/>
                </a:path>
                <a:path w="1552575" h="3295650">
                  <a:moveTo>
                    <a:pt x="560451" y="1276731"/>
                  </a:moveTo>
                  <a:lnTo>
                    <a:pt x="535305" y="1272667"/>
                  </a:lnTo>
                  <a:lnTo>
                    <a:pt x="531241" y="1298321"/>
                  </a:lnTo>
                  <a:lnTo>
                    <a:pt x="523875" y="1348232"/>
                  </a:lnTo>
                  <a:lnTo>
                    <a:pt x="520446" y="1373505"/>
                  </a:lnTo>
                  <a:lnTo>
                    <a:pt x="545592" y="1376934"/>
                  </a:lnTo>
                  <a:lnTo>
                    <a:pt x="548894" y="1351915"/>
                  </a:lnTo>
                  <a:lnTo>
                    <a:pt x="556260" y="1302385"/>
                  </a:lnTo>
                  <a:lnTo>
                    <a:pt x="560451" y="1276731"/>
                  </a:lnTo>
                  <a:close/>
                </a:path>
                <a:path w="1552575" h="3295650">
                  <a:moveTo>
                    <a:pt x="578104" y="1177036"/>
                  </a:moveTo>
                  <a:lnTo>
                    <a:pt x="553212" y="1172210"/>
                  </a:lnTo>
                  <a:lnTo>
                    <a:pt x="548386" y="1197229"/>
                  </a:lnTo>
                  <a:lnTo>
                    <a:pt x="573278" y="1202055"/>
                  </a:lnTo>
                  <a:lnTo>
                    <a:pt x="578104" y="1177036"/>
                  </a:lnTo>
                  <a:close/>
                </a:path>
                <a:path w="1552575" h="3295650">
                  <a:moveTo>
                    <a:pt x="590677" y="107315"/>
                  </a:moveTo>
                  <a:lnTo>
                    <a:pt x="571373" y="90805"/>
                  </a:lnTo>
                  <a:lnTo>
                    <a:pt x="559562" y="104521"/>
                  </a:lnTo>
                  <a:lnTo>
                    <a:pt x="554736" y="110871"/>
                  </a:lnTo>
                  <a:lnTo>
                    <a:pt x="574802" y="126365"/>
                  </a:lnTo>
                  <a:lnTo>
                    <a:pt x="578866" y="121158"/>
                  </a:lnTo>
                  <a:lnTo>
                    <a:pt x="590677" y="107315"/>
                  </a:lnTo>
                  <a:close/>
                </a:path>
                <a:path w="1552575" h="3295650">
                  <a:moveTo>
                    <a:pt x="618109" y="1004824"/>
                  </a:moveTo>
                  <a:lnTo>
                    <a:pt x="583946" y="1034161"/>
                  </a:lnTo>
                  <a:lnTo>
                    <a:pt x="574294" y="1073404"/>
                  </a:lnTo>
                  <a:lnTo>
                    <a:pt x="568833" y="1097280"/>
                  </a:lnTo>
                  <a:lnTo>
                    <a:pt x="593598" y="1102868"/>
                  </a:lnTo>
                  <a:lnTo>
                    <a:pt x="598932" y="1079500"/>
                  </a:lnTo>
                  <a:lnTo>
                    <a:pt x="608457" y="1040638"/>
                  </a:lnTo>
                  <a:lnTo>
                    <a:pt x="613410" y="1021969"/>
                  </a:lnTo>
                  <a:lnTo>
                    <a:pt x="618109" y="1004824"/>
                  </a:lnTo>
                  <a:close/>
                </a:path>
                <a:path w="1552575" h="3295650">
                  <a:moveTo>
                    <a:pt x="649097" y="909320"/>
                  </a:moveTo>
                  <a:lnTo>
                    <a:pt x="625221" y="900557"/>
                  </a:lnTo>
                  <a:lnTo>
                    <a:pt x="620141" y="914146"/>
                  </a:lnTo>
                  <a:lnTo>
                    <a:pt x="616585" y="924560"/>
                  </a:lnTo>
                  <a:lnTo>
                    <a:pt x="640461" y="933069"/>
                  </a:lnTo>
                  <a:lnTo>
                    <a:pt x="644017" y="922909"/>
                  </a:lnTo>
                  <a:lnTo>
                    <a:pt x="649097" y="909320"/>
                  </a:lnTo>
                  <a:close/>
                </a:path>
                <a:path w="1552575" h="3295650">
                  <a:moveTo>
                    <a:pt x="706628" y="3295180"/>
                  </a:moveTo>
                  <a:lnTo>
                    <a:pt x="691007" y="3220593"/>
                  </a:lnTo>
                  <a:lnTo>
                    <a:pt x="624205" y="3273514"/>
                  </a:lnTo>
                  <a:lnTo>
                    <a:pt x="706628" y="3295180"/>
                  </a:lnTo>
                  <a:close/>
                </a:path>
                <a:path w="1552575" h="3295650">
                  <a:moveTo>
                    <a:pt x="731139" y="25273"/>
                  </a:moveTo>
                  <a:lnTo>
                    <a:pt x="729488" y="0"/>
                  </a:lnTo>
                  <a:lnTo>
                    <a:pt x="713359" y="1016"/>
                  </a:lnTo>
                  <a:lnTo>
                    <a:pt x="695452" y="4318"/>
                  </a:lnTo>
                  <a:lnTo>
                    <a:pt x="677799" y="9906"/>
                  </a:lnTo>
                  <a:lnTo>
                    <a:pt x="660273" y="17653"/>
                  </a:lnTo>
                  <a:lnTo>
                    <a:pt x="643001" y="27305"/>
                  </a:lnTo>
                  <a:lnTo>
                    <a:pt x="629285" y="36703"/>
                  </a:lnTo>
                  <a:lnTo>
                    <a:pt x="643763" y="57658"/>
                  </a:lnTo>
                  <a:lnTo>
                    <a:pt x="655447" y="49403"/>
                  </a:lnTo>
                  <a:lnTo>
                    <a:pt x="670687" y="40767"/>
                  </a:lnTo>
                  <a:lnTo>
                    <a:pt x="685546" y="34036"/>
                  </a:lnTo>
                  <a:lnTo>
                    <a:pt x="700278" y="29337"/>
                  </a:lnTo>
                  <a:lnTo>
                    <a:pt x="714883" y="26416"/>
                  </a:lnTo>
                  <a:lnTo>
                    <a:pt x="731139" y="25273"/>
                  </a:lnTo>
                  <a:close/>
                </a:path>
                <a:path w="1552575" h="3295650">
                  <a:moveTo>
                    <a:pt x="741045" y="782193"/>
                  </a:moveTo>
                  <a:lnTo>
                    <a:pt x="739013" y="756793"/>
                  </a:lnTo>
                  <a:lnTo>
                    <a:pt x="733171" y="757301"/>
                  </a:lnTo>
                  <a:lnTo>
                    <a:pt x="724281" y="759206"/>
                  </a:lnTo>
                  <a:lnTo>
                    <a:pt x="690245" y="782193"/>
                  </a:lnTo>
                  <a:lnTo>
                    <a:pt x="665607" y="814959"/>
                  </a:lnTo>
                  <a:lnTo>
                    <a:pt x="657225" y="829437"/>
                  </a:lnTo>
                  <a:lnTo>
                    <a:pt x="679577" y="841502"/>
                  </a:lnTo>
                  <a:lnTo>
                    <a:pt x="681482" y="837946"/>
                  </a:lnTo>
                  <a:lnTo>
                    <a:pt x="686943" y="828675"/>
                  </a:lnTo>
                  <a:lnTo>
                    <a:pt x="713105" y="795274"/>
                  </a:lnTo>
                  <a:lnTo>
                    <a:pt x="735203" y="782574"/>
                  </a:lnTo>
                  <a:lnTo>
                    <a:pt x="741045" y="782193"/>
                  </a:lnTo>
                  <a:close/>
                </a:path>
                <a:path w="1552575" h="3295650">
                  <a:moveTo>
                    <a:pt x="773684" y="3228086"/>
                  </a:moveTo>
                  <a:lnTo>
                    <a:pt x="758190" y="3208020"/>
                  </a:lnTo>
                  <a:lnTo>
                    <a:pt x="750951" y="3213608"/>
                  </a:lnTo>
                  <a:lnTo>
                    <a:pt x="738251" y="3222371"/>
                  </a:lnTo>
                  <a:lnTo>
                    <a:pt x="752094" y="3243707"/>
                  </a:lnTo>
                  <a:lnTo>
                    <a:pt x="752729" y="3243326"/>
                  </a:lnTo>
                  <a:lnTo>
                    <a:pt x="766572" y="3233674"/>
                  </a:lnTo>
                  <a:lnTo>
                    <a:pt x="773684" y="3228086"/>
                  </a:lnTo>
                  <a:close/>
                </a:path>
                <a:path w="1552575" h="3295650">
                  <a:moveTo>
                    <a:pt x="878967" y="1767078"/>
                  </a:moveTo>
                  <a:lnTo>
                    <a:pt x="876554" y="1718691"/>
                  </a:lnTo>
                  <a:lnTo>
                    <a:pt x="875665" y="1665986"/>
                  </a:lnTo>
                  <a:lnTo>
                    <a:pt x="850265" y="1666367"/>
                  </a:lnTo>
                  <a:lnTo>
                    <a:pt x="851154" y="1719199"/>
                  </a:lnTo>
                  <a:lnTo>
                    <a:pt x="853567" y="1768348"/>
                  </a:lnTo>
                  <a:lnTo>
                    <a:pt x="878967" y="1767078"/>
                  </a:lnTo>
                  <a:close/>
                </a:path>
                <a:path w="1552575" h="3295650">
                  <a:moveTo>
                    <a:pt x="888365" y="1867408"/>
                  </a:moveTo>
                  <a:lnTo>
                    <a:pt x="885444" y="1842262"/>
                  </a:lnTo>
                  <a:lnTo>
                    <a:pt x="860298" y="1845056"/>
                  </a:lnTo>
                  <a:lnTo>
                    <a:pt x="863092" y="1870329"/>
                  </a:lnTo>
                  <a:lnTo>
                    <a:pt x="888365" y="1867408"/>
                  </a:lnTo>
                  <a:close/>
                </a:path>
                <a:path w="1552575" h="3295650">
                  <a:moveTo>
                    <a:pt x="895477" y="3094355"/>
                  </a:moveTo>
                  <a:lnTo>
                    <a:pt x="874649" y="3079623"/>
                  </a:lnTo>
                  <a:lnTo>
                    <a:pt x="864108" y="3094736"/>
                  </a:lnTo>
                  <a:lnTo>
                    <a:pt x="851789" y="3111119"/>
                  </a:lnTo>
                  <a:lnTo>
                    <a:pt x="839470" y="3126867"/>
                  </a:lnTo>
                  <a:lnTo>
                    <a:pt x="827024" y="3141726"/>
                  </a:lnTo>
                  <a:lnTo>
                    <a:pt x="814578" y="3155696"/>
                  </a:lnTo>
                  <a:lnTo>
                    <a:pt x="812673" y="3157728"/>
                  </a:lnTo>
                  <a:lnTo>
                    <a:pt x="831088" y="3175254"/>
                  </a:lnTo>
                  <a:lnTo>
                    <a:pt x="859409" y="3142488"/>
                  </a:lnTo>
                  <a:lnTo>
                    <a:pt x="884809" y="3109341"/>
                  </a:lnTo>
                  <a:lnTo>
                    <a:pt x="895477" y="3094355"/>
                  </a:lnTo>
                  <a:close/>
                </a:path>
                <a:path w="1552575" h="3295650">
                  <a:moveTo>
                    <a:pt x="920369" y="2040382"/>
                  </a:moveTo>
                  <a:lnTo>
                    <a:pt x="908050" y="1988058"/>
                  </a:lnTo>
                  <a:lnTo>
                    <a:pt x="899414" y="1943100"/>
                  </a:lnTo>
                  <a:lnTo>
                    <a:pt x="899287" y="1942211"/>
                  </a:lnTo>
                  <a:lnTo>
                    <a:pt x="874268" y="1946275"/>
                  </a:lnTo>
                  <a:lnTo>
                    <a:pt x="883158" y="1993011"/>
                  </a:lnTo>
                  <a:lnTo>
                    <a:pt x="893064" y="2036191"/>
                  </a:lnTo>
                  <a:lnTo>
                    <a:pt x="895731" y="2046732"/>
                  </a:lnTo>
                  <a:lnTo>
                    <a:pt x="920369" y="2040382"/>
                  </a:lnTo>
                  <a:close/>
                </a:path>
                <a:path w="1552575" h="3295650">
                  <a:moveTo>
                    <a:pt x="949706" y="3006852"/>
                  </a:moveTo>
                  <a:lnTo>
                    <a:pt x="927481" y="2994533"/>
                  </a:lnTo>
                  <a:lnTo>
                    <a:pt x="923544" y="3001772"/>
                  </a:lnTo>
                  <a:lnTo>
                    <a:pt x="915035" y="3016250"/>
                  </a:lnTo>
                  <a:lnTo>
                    <a:pt x="936879" y="3029077"/>
                  </a:lnTo>
                  <a:lnTo>
                    <a:pt x="945769" y="3013964"/>
                  </a:lnTo>
                  <a:lnTo>
                    <a:pt x="949706" y="3006852"/>
                  </a:lnTo>
                  <a:close/>
                </a:path>
                <a:path w="1552575" h="3295650">
                  <a:moveTo>
                    <a:pt x="951357" y="2135378"/>
                  </a:moveTo>
                  <a:lnTo>
                    <a:pt x="945642" y="2121027"/>
                  </a:lnTo>
                  <a:lnTo>
                    <a:pt x="942340" y="2112010"/>
                  </a:lnTo>
                  <a:lnTo>
                    <a:pt x="918464" y="2120646"/>
                  </a:lnTo>
                  <a:lnTo>
                    <a:pt x="921766" y="2129663"/>
                  </a:lnTo>
                  <a:lnTo>
                    <a:pt x="927735" y="2144776"/>
                  </a:lnTo>
                  <a:lnTo>
                    <a:pt x="951357" y="2135378"/>
                  </a:lnTo>
                  <a:close/>
                </a:path>
                <a:path w="1552575" h="3295650">
                  <a:moveTo>
                    <a:pt x="1026922" y="2845308"/>
                  </a:moveTo>
                  <a:lnTo>
                    <a:pt x="1003554" y="2835402"/>
                  </a:lnTo>
                  <a:lnTo>
                    <a:pt x="989838" y="2868307"/>
                  </a:lnTo>
                  <a:lnTo>
                    <a:pt x="979170" y="2891917"/>
                  </a:lnTo>
                  <a:lnTo>
                    <a:pt x="968375" y="2915031"/>
                  </a:lnTo>
                  <a:lnTo>
                    <a:pt x="962279" y="2927477"/>
                  </a:lnTo>
                  <a:lnTo>
                    <a:pt x="985139" y="2938653"/>
                  </a:lnTo>
                  <a:lnTo>
                    <a:pt x="991362" y="2925826"/>
                  </a:lnTo>
                  <a:lnTo>
                    <a:pt x="1002284" y="2902331"/>
                  </a:lnTo>
                  <a:lnTo>
                    <a:pt x="1013206" y="2878074"/>
                  </a:lnTo>
                  <a:lnTo>
                    <a:pt x="1026922" y="2845308"/>
                  </a:lnTo>
                  <a:close/>
                </a:path>
                <a:path w="1552575" h="3295650">
                  <a:moveTo>
                    <a:pt x="1050544" y="461518"/>
                  </a:moveTo>
                  <a:lnTo>
                    <a:pt x="1033145" y="427482"/>
                  </a:lnTo>
                  <a:lnTo>
                    <a:pt x="1021181" y="409829"/>
                  </a:lnTo>
                  <a:lnTo>
                    <a:pt x="1020343" y="408813"/>
                  </a:lnTo>
                  <a:lnTo>
                    <a:pt x="1019619" y="407924"/>
                  </a:lnTo>
                  <a:lnTo>
                    <a:pt x="1018984" y="407162"/>
                  </a:lnTo>
                  <a:lnTo>
                    <a:pt x="1018667" y="406781"/>
                  </a:lnTo>
                  <a:lnTo>
                    <a:pt x="997204" y="387477"/>
                  </a:lnTo>
                  <a:lnTo>
                    <a:pt x="996696" y="387096"/>
                  </a:lnTo>
                  <a:lnTo>
                    <a:pt x="996061" y="386842"/>
                  </a:lnTo>
                  <a:lnTo>
                    <a:pt x="990600" y="384302"/>
                  </a:lnTo>
                  <a:lnTo>
                    <a:pt x="989965" y="383921"/>
                  </a:lnTo>
                  <a:lnTo>
                    <a:pt x="989330" y="383667"/>
                  </a:lnTo>
                  <a:lnTo>
                    <a:pt x="988695" y="383540"/>
                  </a:lnTo>
                  <a:lnTo>
                    <a:pt x="983361" y="382016"/>
                  </a:lnTo>
                  <a:lnTo>
                    <a:pt x="982599" y="381762"/>
                  </a:lnTo>
                  <a:lnTo>
                    <a:pt x="981964" y="381635"/>
                  </a:lnTo>
                  <a:lnTo>
                    <a:pt x="981202" y="381635"/>
                  </a:lnTo>
                  <a:lnTo>
                    <a:pt x="975868" y="381000"/>
                  </a:lnTo>
                  <a:lnTo>
                    <a:pt x="973201" y="406273"/>
                  </a:lnTo>
                  <a:lnTo>
                    <a:pt x="1006856" y="433324"/>
                  </a:lnTo>
                  <a:lnTo>
                    <a:pt x="1026541" y="470154"/>
                  </a:lnTo>
                  <a:lnTo>
                    <a:pt x="1027176" y="471551"/>
                  </a:lnTo>
                  <a:lnTo>
                    <a:pt x="1050544" y="461518"/>
                  </a:lnTo>
                  <a:close/>
                </a:path>
                <a:path w="1552575" h="3295650">
                  <a:moveTo>
                    <a:pt x="1063498" y="2749677"/>
                  </a:moveTo>
                  <a:lnTo>
                    <a:pt x="1039495" y="2741295"/>
                  </a:lnTo>
                  <a:lnTo>
                    <a:pt x="1031113" y="2765171"/>
                  </a:lnTo>
                  <a:lnTo>
                    <a:pt x="1054989" y="2773680"/>
                  </a:lnTo>
                  <a:lnTo>
                    <a:pt x="1063498" y="2749677"/>
                  </a:lnTo>
                  <a:close/>
                </a:path>
                <a:path w="1552575" h="3295650">
                  <a:moveTo>
                    <a:pt x="1069721" y="2252218"/>
                  </a:moveTo>
                  <a:lnTo>
                    <a:pt x="1067435" y="2249043"/>
                  </a:lnTo>
                  <a:lnTo>
                    <a:pt x="1063815" y="2244725"/>
                  </a:lnTo>
                  <a:lnTo>
                    <a:pt x="1062977" y="2243709"/>
                  </a:lnTo>
                  <a:lnTo>
                    <a:pt x="1062228" y="2242820"/>
                  </a:lnTo>
                  <a:lnTo>
                    <a:pt x="1061808" y="2242312"/>
                  </a:lnTo>
                  <a:lnTo>
                    <a:pt x="1059688" y="2239772"/>
                  </a:lnTo>
                  <a:lnTo>
                    <a:pt x="1051560" y="2232025"/>
                  </a:lnTo>
                  <a:lnTo>
                    <a:pt x="1043051" y="2225548"/>
                  </a:lnTo>
                  <a:lnTo>
                    <a:pt x="1035939" y="2221611"/>
                  </a:lnTo>
                  <a:lnTo>
                    <a:pt x="1035177" y="2221230"/>
                  </a:lnTo>
                  <a:lnTo>
                    <a:pt x="1034542" y="2220849"/>
                  </a:lnTo>
                  <a:lnTo>
                    <a:pt x="1033653" y="2220595"/>
                  </a:lnTo>
                  <a:lnTo>
                    <a:pt x="1025779" y="2217928"/>
                  </a:lnTo>
                  <a:lnTo>
                    <a:pt x="1024001" y="2217674"/>
                  </a:lnTo>
                  <a:lnTo>
                    <a:pt x="1014844" y="2216531"/>
                  </a:lnTo>
                  <a:lnTo>
                    <a:pt x="1010793" y="2216035"/>
                  </a:lnTo>
                  <a:lnTo>
                    <a:pt x="1010412" y="2215896"/>
                  </a:lnTo>
                  <a:lnTo>
                    <a:pt x="1008126" y="2215134"/>
                  </a:lnTo>
                  <a:lnTo>
                    <a:pt x="1006157" y="2214486"/>
                  </a:lnTo>
                  <a:lnTo>
                    <a:pt x="1005497" y="2214118"/>
                  </a:lnTo>
                  <a:lnTo>
                    <a:pt x="1001776" y="2212086"/>
                  </a:lnTo>
                  <a:lnTo>
                    <a:pt x="995807" y="2207641"/>
                  </a:lnTo>
                  <a:lnTo>
                    <a:pt x="989711" y="2201672"/>
                  </a:lnTo>
                  <a:lnTo>
                    <a:pt x="986536" y="2197989"/>
                  </a:lnTo>
                  <a:lnTo>
                    <a:pt x="967105" y="2214372"/>
                  </a:lnTo>
                  <a:lnTo>
                    <a:pt x="1004189" y="2240534"/>
                  </a:lnTo>
                  <a:lnTo>
                    <a:pt x="1005078" y="2240788"/>
                  </a:lnTo>
                  <a:lnTo>
                    <a:pt x="1005840" y="2241042"/>
                  </a:lnTo>
                  <a:lnTo>
                    <a:pt x="1006729" y="2241169"/>
                  </a:lnTo>
                  <a:lnTo>
                    <a:pt x="1013841" y="2242058"/>
                  </a:lnTo>
                  <a:lnTo>
                    <a:pt x="1019556" y="2242667"/>
                  </a:lnTo>
                  <a:lnTo>
                    <a:pt x="1024483" y="2244331"/>
                  </a:lnTo>
                  <a:lnTo>
                    <a:pt x="1049020" y="2266950"/>
                  </a:lnTo>
                  <a:lnTo>
                    <a:pt x="1069721" y="2252218"/>
                  </a:lnTo>
                  <a:close/>
                </a:path>
                <a:path w="1552575" h="3295650">
                  <a:moveTo>
                    <a:pt x="1084707" y="558800"/>
                  </a:moveTo>
                  <a:lnTo>
                    <a:pt x="1080643" y="544703"/>
                  </a:lnTo>
                  <a:lnTo>
                    <a:pt x="1077341" y="534289"/>
                  </a:lnTo>
                  <a:lnTo>
                    <a:pt x="1053084" y="541782"/>
                  </a:lnTo>
                  <a:lnTo>
                    <a:pt x="1060323" y="565912"/>
                  </a:lnTo>
                  <a:lnTo>
                    <a:pt x="1084707" y="558800"/>
                  </a:lnTo>
                  <a:close/>
                </a:path>
                <a:path w="1552575" h="3295650">
                  <a:moveTo>
                    <a:pt x="1090930" y="1135634"/>
                  </a:moveTo>
                  <a:lnTo>
                    <a:pt x="1041781" y="1118870"/>
                  </a:lnTo>
                  <a:lnTo>
                    <a:pt x="1000760" y="1112901"/>
                  </a:lnTo>
                  <a:lnTo>
                    <a:pt x="987806" y="1112520"/>
                  </a:lnTo>
                  <a:lnTo>
                    <a:pt x="987171" y="1137793"/>
                  </a:lnTo>
                  <a:lnTo>
                    <a:pt x="1000125" y="1138174"/>
                  </a:lnTo>
                  <a:lnTo>
                    <a:pt x="1012317" y="1139317"/>
                  </a:lnTo>
                  <a:lnTo>
                    <a:pt x="1060958" y="1151001"/>
                  </a:lnTo>
                  <a:lnTo>
                    <a:pt x="1080897" y="1158875"/>
                  </a:lnTo>
                  <a:lnTo>
                    <a:pt x="1090930" y="1135634"/>
                  </a:lnTo>
                  <a:close/>
                </a:path>
                <a:path w="1552575" h="3295650">
                  <a:moveTo>
                    <a:pt x="1115441" y="2346706"/>
                  </a:moveTo>
                  <a:lnTo>
                    <a:pt x="1115060" y="2345563"/>
                  </a:lnTo>
                  <a:lnTo>
                    <a:pt x="1108837" y="2328545"/>
                  </a:lnTo>
                  <a:lnTo>
                    <a:pt x="1106297" y="2322195"/>
                  </a:lnTo>
                  <a:lnTo>
                    <a:pt x="1082675" y="2331593"/>
                  </a:lnTo>
                  <a:lnTo>
                    <a:pt x="1085215" y="2338070"/>
                  </a:lnTo>
                  <a:lnTo>
                    <a:pt x="1091311" y="2354707"/>
                  </a:lnTo>
                  <a:lnTo>
                    <a:pt x="1115441" y="2346706"/>
                  </a:lnTo>
                  <a:close/>
                </a:path>
                <a:path w="1552575" h="3295650">
                  <a:moveTo>
                    <a:pt x="1116584" y="2579116"/>
                  </a:moveTo>
                  <a:lnTo>
                    <a:pt x="1092200" y="2572385"/>
                  </a:lnTo>
                  <a:lnTo>
                    <a:pt x="1084072" y="2602230"/>
                  </a:lnTo>
                  <a:lnTo>
                    <a:pt x="1067054" y="2659253"/>
                  </a:lnTo>
                  <a:lnTo>
                    <a:pt x="1063752" y="2669286"/>
                  </a:lnTo>
                  <a:lnTo>
                    <a:pt x="1087882" y="2677160"/>
                  </a:lnTo>
                  <a:lnTo>
                    <a:pt x="1091438" y="2666492"/>
                  </a:lnTo>
                  <a:lnTo>
                    <a:pt x="1108456" y="2608961"/>
                  </a:lnTo>
                  <a:lnTo>
                    <a:pt x="1116584" y="2579116"/>
                  </a:lnTo>
                  <a:close/>
                </a:path>
                <a:path w="1552575" h="3295650">
                  <a:moveTo>
                    <a:pt x="1125347" y="733044"/>
                  </a:moveTo>
                  <a:lnTo>
                    <a:pt x="1114044" y="677545"/>
                  </a:lnTo>
                  <a:lnTo>
                    <a:pt x="1104773" y="636270"/>
                  </a:lnTo>
                  <a:lnTo>
                    <a:pt x="1104011" y="633095"/>
                  </a:lnTo>
                  <a:lnTo>
                    <a:pt x="1079373" y="638937"/>
                  </a:lnTo>
                  <a:lnTo>
                    <a:pt x="1080135" y="642112"/>
                  </a:lnTo>
                  <a:lnTo>
                    <a:pt x="1084707" y="662305"/>
                  </a:lnTo>
                  <a:lnTo>
                    <a:pt x="1089279" y="683006"/>
                  </a:lnTo>
                  <a:lnTo>
                    <a:pt x="1093724" y="704469"/>
                  </a:lnTo>
                  <a:lnTo>
                    <a:pt x="1098169" y="726440"/>
                  </a:lnTo>
                  <a:lnTo>
                    <a:pt x="1100328" y="737870"/>
                  </a:lnTo>
                  <a:lnTo>
                    <a:pt x="1125347" y="733044"/>
                  </a:lnTo>
                  <a:close/>
                </a:path>
                <a:path w="1552575" h="3295650">
                  <a:moveTo>
                    <a:pt x="1142873" y="833374"/>
                  </a:moveTo>
                  <a:lnTo>
                    <a:pt x="1138682" y="808355"/>
                  </a:lnTo>
                  <a:lnTo>
                    <a:pt x="1113663" y="812546"/>
                  </a:lnTo>
                  <a:lnTo>
                    <a:pt x="1117854" y="837565"/>
                  </a:lnTo>
                  <a:lnTo>
                    <a:pt x="1142873" y="833374"/>
                  </a:lnTo>
                  <a:close/>
                </a:path>
                <a:path w="1552575" h="3295650">
                  <a:moveTo>
                    <a:pt x="1157986" y="2521204"/>
                  </a:moveTo>
                  <a:lnTo>
                    <a:pt x="1147572" y="2465578"/>
                  </a:lnTo>
                  <a:lnTo>
                    <a:pt x="1137666" y="2422398"/>
                  </a:lnTo>
                  <a:lnTo>
                    <a:pt x="1137158" y="2420620"/>
                  </a:lnTo>
                  <a:lnTo>
                    <a:pt x="1112520" y="2426970"/>
                  </a:lnTo>
                  <a:lnTo>
                    <a:pt x="1113028" y="2428748"/>
                  </a:lnTo>
                  <a:lnTo>
                    <a:pt x="1117981" y="2449576"/>
                  </a:lnTo>
                  <a:lnTo>
                    <a:pt x="1122680" y="2471039"/>
                  </a:lnTo>
                  <a:lnTo>
                    <a:pt x="1123670" y="2476017"/>
                  </a:lnTo>
                  <a:lnTo>
                    <a:pt x="1116838" y="2474468"/>
                  </a:lnTo>
                  <a:lnTo>
                    <a:pt x="1114679" y="2483866"/>
                  </a:lnTo>
                  <a:lnTo>
                    <a:pt x="1110996" y="2498979"/>
                  </a:lnTo>
                  <a:lnTo>
                    <a:pt x="1129017" y="2503449"/>
                  </a:lnTo>
                  <a:lnTo>
                    <a:pt x="1131316" y="2515870"/>
                  </a:lnTo>
                  <a:lnTo>
                    <a:pt x="1132840" y="2525395"/>
                  </a:lnTo>
                  <a:lnTo>
                    <a:pt x="1157986" y="2521204"/>
                  </a:lnTo>
                  <a:close/>
                </a:path>
                <a:path w="1552575" h="3295650">
                  <a:moveTo>
                    <a:pt x="1167638" y="1010031"/>
                  </a:moveTo>
                  <a:lnTo>
                    <a:pt x="1166749" y="1002792"/>
                  </a:lnTo>
                  <a:lnTo>
                    <a:pt x="1159637" y="947166"/>
                  </a:lnTo>
                  <a:lnTo>
                    <a:pt x="1154303" y="909066"/>
                  </a:lnTo>
                  <a:lnTo>
                    <a:pt x="1129157" y="912622"/>
                  </a:lnTo>
                  <a:lnTo>
                    <a:pt x="1134491" y="950595"/>
                  </a:lnTo>
                  <a:lnTo>
                    <a:pt x="1141603" y="1005967"/>
                  </a:lnTo>
                  <a:lnTo>
                    <a:pt x="1142365" y="1013079"/>
                  </a:lnTo>
                  <a:lnTo>
                    <a:pt x="1167638" y="1010031"/>
                  </a:lnTo>
                  <a:close/>
                </a:path>
                <a:path w="1552575" h="3295650">
                  <a:moveTo>
                    <a:pt x="1171448" y="2622550"/>
                  </a:moveTo>
                  <a:lnTo>
                    <a:pt x="1168654" y="2597277"/>
                  </a:lnTo>
                  <a:lnTo>
                    <a:pt x="1143381" y="2600198"/>
                  </a:lnTo>
                  <a:lnTo>
                    <a:pt x="1146175" y="2625344"/>
                  </a:lnTo>
                  <a:lnTo>
                    <a:pt x="1171448" y="2622550"/>
                  </a:lnTo>
                  <a:close/>
                </a:path>
                <a:path w="1552575" h="3295650">
                  <a:moveTo>
                    <a:pt x="1176401" y="2305177"/>
                  </a:moveTo>
                  <a:lnTo>
                    <a:pt x="1151382" y="2300732"/>
                  </a:lnTo>
                  <a:lnTo>
                    <a:pt x="1140968" y="2360168"/>
                  </a:lnTo>
                  <a:lnTo>
                    <a:pt x="1132840" y="2400300"/>
                  </a:lnTo>
                  <a:lnTo>
                    <a:pt x="1157732" y="2405253"/>
                  </a:lnTo>
                  <a:lnTo>
                    <a:pt x="1165860" y="2364613"/>
                  </a:lnTo>
                  <a:lnTo>
                    <a:pt x="1176401" y="2305177"/>
                  </a:lnTo>
                  <a:close/>
                </a:path>
                <a:path w="1552575" h="3295650">
                  <a:moveTo>
                    <a:pt x="1179068" y="1111123"/>
                  </a:moveTo>
                  <a:lnTo>
                    <a:pt x="1176274" y="1085850"/>
                  </a:lnTo>
                  <a:lnTo>
                    <a:pt x="1151001" y="1088644"/>
                  </a:lnTo>
                  <a:lnTo>
                    <a:pt x="1153795" y="1113917"/>
                  </a:lnTo>
                  <a:lnTo>
                    <a:pt x="1179068" y="1111123"/>
                  </a:lnTo>
                  <a:close/>
                </a:path>
                <a:path w="1552575" h="3295650">
                  <a:moveTo>
                    <a:pt x="1191260" y="2204085"/>
                  </a:moveTo>
                  <a:lnTo>
                    <a:pt x="1165987" y="2200783"/>
                  </a:lnTo>
                  <a:lnTo>
                    <a:pt x="1162812" y="2225929"/>
                  </a:lnTo>
                  <a:lnTo>
                    <a:pt x="1187958" y="2229231"/>
                  </a:lnTo>
                  <a:lnTo>
                    <a:pt x="1191260" y="2204085"/>
                  </a:lnTo>
                  <a:close/>
                </a:path>
                <a:path w="1552575" h="3295650">
                  <a:moveTo>
                    <a:pt x="1194943" y="1288542"/>
                  </a:moveTo>
                  <a:lnTo>
                    <a:pt x="1191260" y="1240917"/>
                  </a:lnTo>
                  <a:lnTo>
                    <a:pt x="1186434" y="1187196"/>
                  </a:lnTo>
                  <a:lnTo>
                    <a:pt x="1175727" y="1188173"/>
                  </a:lnTo>
                  <a:lnTo>
                    <a:pt x="1173607" y="1186434"/>
                  </a:lnTo>
                  <a:lnTo>
                    <a:pt x="1160907" y="1176655"/>
                  </a:lnTo>
                  <a:lnTo>
                    <a:pt x="1158875" y="1175258"/>
                  </a:lnTo>
                  <a:lnTo>
                    <a:pt x="1144270" y="1195959"/>
                  </a:lnTo>
                  <a:lnTo>
                    <a:pt x="1146175" y="1197356"/>
                  </a:lnTo>
                  <a:lnTo>
                    <a:pt x="1158113" y="1206627"/>
                  </a:lnTo>
                  <a:lnTo>
                    <a:pt x="1162989" y="1210500"/>
                  </a:lnTo>
                  <a:lnTo>
                    <a:pt x="1165860" y="1243203"/>
                  </a:lnTo>
                  <a:lnTo>
                    <a:pt x="1169670" y="1290574"/>
                  </a:lnTo>
                  <a:lnTo>
                    <a:pt x="1194943" y="1288542"/>
                  </a:lnTo>
                  <a:close/>
                </a:path>
                <a:path w="1552575" h="3295650">
                  <a:moveTo>
                    <a:pt x="1201928" y="1390142"/>
                  </a:moveTo>
                  <a:lnTo>
                    <a:pt x="1200531" y="1367663"/>
                  </a:lnTo>
                  <a:lnTo>
                    <a:pt x="1200404" y="1364742"/>
                  </a:lnTo>
                  <a:lnTo>
                    <a:pt x="1175004" y="1366520"/>
                  </a:lnTo>
                  <a:lnTo>
                    <a:pt x="1175258" y="1369441"/>
                  </a:lnTo>
                  <a:lnTo>
                    <a:pt x="1176528" y="1391666"/>
                  </a:lnTo>
                  <a:lnTo>
                    <a:pt x="1201928" y="1390142"/>
                  </a:lnTo>
                  <a:close/>
                </a:path>
                <a:path w="1552575" h="3295650">
                  <a:moveTo>
                    <a:pt x="1203833" y="2715387"/>
                  </a:moveTo>
                  <a:lnTo>
                    <a:pt x="1178191" y="2716072"/>
                  </a:lnTo>
                  <a:lnTo>
                    <a:pt x="1177544" y="2699385"/>
                  </a:lnTo>
                  <a:lnTo>
                    <a:pt x="1152144" y="2700528"/>
                  </a:lnTo>
                  <a:lnTo>
                    <a:pt x="1152779" y="2716758"/>
                  </a:lnTo>
                  <a:lnTo>
                    <a:pt x="1127633" y="2717419"/>
                  </a:lnTo>
                  <a:lnTo>
                    <a:pt x="1167765" y="2792603"/>
                  </a:lnTo>
                  <a:lnTo>
                    <a:pt x="1197178" y="2729611"/>
                  </a:lnTo>
                  <a:lnTo>
                    <a:pt x="1203833" y="2715387"/>
                  </a:lnTo>
                  <a:close/>
                </a:path>
                <a:path w="1552575" h="3295650">
                  <a:moveTo>
                    <a:pt x="1209040" y="2026285"/>
                  </a:moveTo>
                  <a:lnTo>
                    <a:pt x="1183640" y="2024761"/>
                  </a:lnTo>
                  <a:lnTo>
                    <a:pt x="1183005" y="2034794"/>
                  </a:lnTo>
                  <a:lnTo>
                    <a:pt x="1177417" y="2101215"/>
                  </a:lnTo>
                  <a:lnTo>
                    <a:pt x="1174877" y="2125345"/>
                  </a:lnTo>
                  <a:lnTo>
                    <a:pt x="1200150" y="2128012"/>
                  </a:lnTo>
                  <a:lnTo>
                    <a:pt x="1202690" y="2103247"/>
                  </a:lnTo>
                  <a:lnTo>
                    <a:pt x="1208405" y="2036318"/>
                  </a:lnTo>
                  <a:lnTo>
                    <a:pt x="1209040" y="2026285"/>
                  </a:lnTo>
                  <a:close/>
                </a:path>
                <a:path w="1552575" h="3295650">
                  <a:moveTo>
                    <a:pt x="1210818" y="1568069"/>
                  </a:moveTo>
                  <a:lnTo>
                    <a:pt x="1210691" y="1564259"/>
                  </a:lnTo>
                  <a:lnTo>
                    <a:pt x="1207897" y="1497965"/>
                  </a:lnTo>
                  <a:lnTo>
                    <a:pt x="1206246" y="1466342"/>
                  </a:lnTo>
                  <a:lnTo>
                    <a:pt x="1180846" y="1467739"/>
                  </a:lnTo>
                  <a:lnTo>
                    <a:pt x="1182497" y="1499235"/>
                  </a:lnTo>
                  <a:lnTo>
                    <a:pt x="1185291" y="1565402"/>
                  </a:lnTo>
                  <a:lnTo>
                    <a:pt x="1185418" y="1568958"/>
                  </a:lnTo>
                  <a:lnTo>
                    <a:pt x="1210818" y="1568069"/>
                  </a:lnTo>
                  <a:close/>
                </a:path>
                <a:path w="1552575" h="3295650">
                  <a:moveTo>
                    <a:pt x="1213866" y="1669796"/>
                  </a:moveTo>
                  <a:lnTo>
                    <a:pt x="1213231" y="1644396"/>
                  </a:lnTo>
                  <a:lnTo>
                    <a:pt x="1187831" y="1645031"/>
                  </a:lnTo>
                  <a:lnTo>
                    <a:pt x="1188466" y="1670431"/>
                  </a:lnTo>
                  <a:lnTo>
                    <a:pt x="1213866" y="1669796"/>
                  </a:lnTo>
                  <a:close/>
                </a:path>
                <a:path w="1552575" h="3295650">
                  <a:moveTo>
                    <a:pt x="1214120" y="1924558"/>
                  </a:moveTo>
                  <a:lnTo>
                    <a:pt x="1188720" y="1923542"/>
                  </a:lnTo>
                  <a:lnTo>
                    <a:pt x="1187831" y="1948942"/>
                  </a:lnTo>
                  <a:lnTo>
                    <a:pt x="1213231" y="1949958"/>
                  </a:lnTo>
                  <a:lnTo>
                    <a:pt x="1214120" y="1924558"/>
                  </a:lnTo>
                  <a:close/>
                </a:path>
                <a:path w="1552575" h="3295650">
                  <a:moveTo>
                    <a:pt x="1215898" y="1833245"/>
                  </a:moveTo>
                  <a:lnTo>
                    <a:pt x="1215517" y="1765554"/>
                  </a:lnTo>
                  <a:lnTo>
                    <a:pt x="1215263" y="1746123"/>
                  </a:lnTo>
                  <a:lnTo>
                    <a:pt x="1189863" y="1746504"/>
                  </a:lnTo>
                  <a:lnTo>
                    <a:pt x="1190117" y="1766062"/>
                  </a:lnTo>
                  <a:lnTo>
                    <a:pt x="1190498" y="1833245"/>
                  </a:lnTo>
                  <a:lnTo>
                    <a:pt x="1190244" y="1847723"/>
                  </a:lnTo>
                  <a:lnTo>
                    <a:pt x="1215644" y="1847977"/>
                  </a:lnTo>
                  <a:lnTo>
                    <a:pt x="1215898" y="1833245"/>
                  </a:lnTo>
                  <a:close/>
                </a:path>
                <a:path w="1552575" h="3295650">
                  <a:moveTo>
                    <a:pt x="1300861" y="1325499"/>
                  </a:moveTo>
                  <a:lnTo>
                    <a:pt x="1293749" y="1315212"/>
                  </a:lnTo>
                  <a:lnTo>
                    <a:pt x="1270889" y="1285113"/>
                  </a:lnTo>
                  <a:lnTo>
                    <a:pt x="1247267" y="1257046"/>
                  </a:lnTo>
                  <a:lnTo>
                    <a:pt x="1236091" y="1244981"/>
                  </a:lnTo>
                  <a:lnTo>
                    <a:pt x="1217422" y="1262380"/>
                  </a:lnTo>
                  <a:lnTo>
                    <a:pt x="1228725" y="1274445"/>
                  </a:lnTo>
                  <a:lnTo>
                    <a:pt x="1251458" y="1301496"/>
                  </a:lnTo>
                  <a:lnTo>
                    <a:pt x="1273556" y="1330579"/>
                  </a:lnTo>
                  <a:lnTo>
                    <a:pt x="1280033" y="1339977"/>
                  </a:lnTo>
                  <a:lnTo>
                    <a:pt x="1300861" y="1325499"/>
                  </a:lnTo>
                  <a:close/>
                </a:path>
                <a:path w="1552575" h="3295650">
                  <a:moveTo>
                    <a:pt x="1355725" y="1412113"/>
                  </a:moveTo>
                  <a:lnTo>
                    <a:pt x="1342898" y="1390142"/>
                  </a:lnTo>
                  <a:lnTo>
                    <a:pt x="1320927" y="1402969"/>
                  </a:lnTo>
                  <a:lnTo>
                    <a:pt x="1333754" y="1424940"/>
                  </a:lnTo>
                  <a:lnTo>
                    <a:pt x="1355725" y="1412113"/>
                  </a:lnTo>
                  <a:close/>
                </a:path>
                <a:path w="1552575" h="3295650">
                  <a:moveTo>
                    <a:pt x="1394841" y="3251073"/>
                  </a:moveTo>
                  <a:lnTo>
                    <a:pt x="1347597" y="3191256"/>
                  </a:lnTo>
                  <a:lnTo>
                    <a:pt x="1311275" y="3268281"/>
                  </a:lnTo>
                  <a:lnTo>
                    <a:pt x="1394841" y="3251073"/>
                  </a:lnTo>
                  <a:close/>
                </a:path>
                <a:path w="1552575" h="3295650">
                  <a:moveTo>
                    <a:pt x="1427353" y="3130804"/>
                  </a:moveTo>
                  <a:lnTo>
                    <a:pt x="1403350" y="3122549"/>
                  </a:lnTo>
                  <a:lnTo>
                    <a:pt x="1393444" y="3148457"/>
                  </a:lnTo>
                  <a:lnTo>
                    <a:pt x="1388618" y="3160014"/>
                  </a:lnTo>
                  <a:lnTo>
                    <a:pt x="1368806" y="3200400"/>
                  </a:lnTo>
                  <a:lnTo>
                    <a:pt x="1363091" y="3209163"/>
                  </a:lnTo>
                  <a:lnTo>
                    <a:pt x="1380998" y="3227070"/>
                  </a:lnTo>
                  <a:lnTo>
                    <a:pt x="1393063" y="3208909"/>
                  </a:lnTo>
                  <a:lnTo>
                    <a:pt x="1394434" y="3206369"/>
                  </a:lnTo>
                  <a:lnTo>
                    <a:pt x="1411986" y="3169793"/>
                  </a:lnTo>
                  <a:lnTo>
                    <a:pt x="1417066" y="3157601"/>
                  </a:lnTo>
                  <a:lnTo>
                    <a:pt x="1427353" y="3130804"/>
                  </a:lnTo>
                  <a:close/>
                </a:path>
                <a:path w="1552575" h="3295650">
                  <a:moveTo>
                    <a:pt x="1433068" y="1573911"/>
                  </a:moveTo>
                  <a:lnTo>
                    <a:pt x="1415923" y="1533144"/>
                  </a:lnTo>
                  <a:lnTo>
                    <a:pt x="1397635" y="1492758"/>
                  </a:lnTo>
                  <a:lnTo>
                    <a:pt x="1391539" y="1480312"/>
                  </a:lnTo>
                  <a:lnTo>
                    <a:pt x="1368806" y="1491615"/>
                  </a:lnTo>
                  <a:lnTo>
                    <a:pt x="1374902" y="1504061"/>
                  </a:lnTo>
                  <a:lnTo>
                    <a:pt x="1392809" y="1543558"/>
                  </a:lnTo>
                  <a:lnTo>
                    <a:pt x="1409573" y="1583690"/>
                  </a:lnTo>
                  <a:lnTo>
                    <a:pt x="1433068" y="1573911"/>
                  </a:lnTo>
                  <a:close/>
                </a:path>
                <a:path w="1552575" h="3295650">
                  <a:moveTo>
                    <a:pt x="1457706" y="3032887"/>
                  </a:moveTo>
                  <a:lnTo>
                    <a:pt x="1433195" y="3026410"/>
                  </a:lnTo>
                  <a:lnTo>
                    <a:pt x="1430655" y="3035681"/>
                  </a:lnTo>
                  <a:lnTo>
                    <a:pt x="1426337" y="3050667"/>
                  </a:lnTo>
                  <a:lnTo>
                    <a:pt x="1450848" y="3057652"/>
                  </a:lnTo>
                  <a:lnTo>
                    <a:pt x="1455293" y="3042158"/>
                  </a:lnTo>
                  <a:lnTo>
                    <a:pt x="1457706" y="3032887"/>
                  </a:lnTo>
                  <a:close/>
                </a:path>
                <a:path w="1552575" h="3295650">
                  <a:moveTo>
                    <a:pt x="1467993" y="1670558"/>
                  </a:moveTo>
                  <a:lnTo>
                    <a:pt x="1465199" y="1661668"/>
                  </a:lnTo>
                  <a:lnTo>
                    <a:pt x="1459738" y="1646174"/>
                  </a:lnTo>
                  <a:lnTo>
                    <a:pt x="1435735" y="1654429"/>
                  </a:lnTo>
                  <a:lnTo>
                    <a:pt x="1441196" y="1670050"/>
                  </a:lnTo>
                  <a:lnTo>
                    <a:pt x="1443736" y="1678178"/>
                  </a:lnTo>
                  <a:lnTo>
                    <a:pt x="1467993" y="1670558"/>
                  </a:lnTo>
                  <a:close/>
                </a:path>
                <a:path w="1552575" h="3295650">
                  <a:moveTo>
                    <a:pt x="1496187" y="2858389"/>
                  </a:moveTo>
                  <a:lnTo>
                    <a:pt x="1471168" y="2853690"/>
                  </a:lnTo>
                  <a:lnTo>
                    <a:pt x="1463929" y="2892679"/>
                  </a:lnTo>
                  <a:lnTo>
                    <a:pt x="1456055" y="2930779"/>
                  </a:lnTo>
                  <a:lnTo>
                    <a:pt x="1451102" y="2952877"/>
                  </a:lnTo>
                  <a:lnTo>
                    <a:pt x="1475994" y="2958465"/>
                  </a:lnTo>
                  <a:lnTo>
                    <a:pt x="1480947" y="2935986"/>
                  </a:lnTo>
                  <a:lnTo>
                    <a:pt x="1488948" y="2897378"/>
                  </a:lnTo>
                  <a:lnTo>
                    <a:pt x="1496187" y="2858389"/>
                  </a:lnTo>
                  <a:close/>
                </a:path>
                <a:path w="1552575" h="3295650">
                  <a:moveTo>
                    <a:pt x="1512570" y="2757551"/>
                  </a:moveTo>
                  <a:lnTo>
                    <a:pt x="1487424" y="2753995"/>
                  </a:lnTo>
                  <a:lnTo>
                    <a:pt x="1485138" y="2769362"/>
                  </a:lnTo>
                  <a:lnTo>
                    <a:pt x="1483614" y="2778887"/>
                  </a:lnTo>
                  <a:lnTo>
                    <a:pt x="1508760" y="2782951"/>
                  </a:lnTo>
                  <a:lnTo>
                    <a:pt x="1510284" y="2772918"/>
                  </a:lnTo>
                  <a:lnTo>
                    <a:pt x="1512570" y="2757551"/>
                  </a:lnTo>
                  <a:close/>
                </a:path>
                <a:path w="1552575" h="3295650">
                  <a:moveTo>
                    <a:pt x="1514475" y="1843151"/>
                  </a:moveTo>
                  <a:lnTo>
                    <a:pt x="1504696" y="1799971"/>
                  </a:lnTo>
                  <a:lnTo>
                    <a:pt x="1492758" y="1752981"/>
                  </a:lnTo>
                  <a:lnTo>
                    <a:pt x="1490091" y="1743837"/>
                  </a:lnTo>
                  <a:lnTo>
                    <a:pt x="1465707" y="1750822"/>
                  </a:lnTo>
                  <a:lnTo>
                    <a:pt x="1468247" y="1759966"/>
                  </a:lnTo>
                  <a:lnTo>
                    <a:pt x="1480058" y="1806321"/>
                  </a:lnTo>
                  <a:lnTo>
                    <a:pt x="1489583" y="1848739"/>
                  </a:lnTo>
                  <a:lnTo>
                    <a:pt x="1514475" y="1843151"/>
                  </a:lnTo>
                  <a:close/>
                </a:path>
                <a:path w="1552575" h="3295650">
                  <a:moveTo>
                    <a:pt x="1532890" y="1943862"/>
                  </a:moveTo>
                  <a:lnTo>
                    <a:pt x="1528826" y="1918716"/>
                  </a:lnTo>
                  <a:lnTo>
                    <a:pt x="1503680" y="1922907"/>
                  </a:lnTo>
                  <a:lnTo>
                    <a:pt x="1507871" y="1947926"/>
                  </a:lnTo>
                  <a:lnTo>
                    <a:pt x="1532890" y="1943862"/>
                  </a:lnTo>
                  <a:close/>
                </a:path>
                <a:path w="1552575" h="3295650">
                  <a:moveTo>
                    <a:pt x="1533906" y="2580513"/>
                  </a:moveTo>
                  <a:lnTo>
                    <a:pt x="1508633" y="2578100"/>
                  </a:lnTo>
                  <a:lnTo>
                    <a:pt x="1507617" y="2589022"/>
                  </a:lnTo>
                  <a:lnTo>
                    <a:pt x="1502791" y="2635504"/>
                  </a:lnTo>
                  <a:lnTo>
                    <a:pt x="1497584" y="2678811"/>
                  </a:lnTo>
                  <a:lnTo>
                    <a:pt x="1522857" y="2681732"/>
                  </a:lnTo>
                  <a:lnTo>
                    <a:pt x="1527937" y="2638171"/>
                  </a:lnTo>
                  <a:lnTo>
                    <a:pt x="1533017" y="2591308"/>
                  </a:lnTo>
                  <a:lnTo>
                    <a:pt x="1533906" y="2580513"/>
                  </a:lnTo>
                  <a:close/>
                </a:path>
                <a:path w="1552575" h="3295650">
                  <a:moveTo>
                    <a:pt x="1542415" y="2478913"/>
                  </a:moveTo>
                  <a:lnTo>
                    <a:pt x="1517142" y="2477135"/>
                  </a:lnTo>
                  <a:lnTo>
                    <a:pt x="1515872" y="2493645"/>
                  </a:lnTo>
                  <a:lnTo>
                    <a:pt x="1515237" y="2502408"/>
                  </a:lnTo>
                  <a:lnTo>
                    <a:pt x="1540510" y="2504440"/>
                  </a:lnTo>
                  <a:lnTo>
                    <a:pt x="1541272" y="2495423"/>
                  </a:lnTo>
                  <a:lnTo>
                    <a:pt x="1542415" y="2478913"/>
                  </a:lnTo>
                  <a:close/>
                </a:path>
                <a:path w="1552575" h="3295650">
                  <a:moveTo>
                    <a:pt x="1550543" y="2122170"/>
                  </a:moveTo>
                  <a:lnTo>
                    <a:pt x="1549400" y="2095246"/>
                  </a:lnTo>
                  <a:lnTo>
                    <a:pt x="1545463" y="2044954"/>
                  </a:lnTo>
                  <a:lnTo>
                    <a:pt x="1542796" y="2020062"/>
                  </a:lnTo>
                  <a:lnTo>
                    <a:pt x="1517523" y="2022856"/>
                  </a:lnTo>
                  <a:lnTo>
                    <a:pt x="1520190" y="2047621"/>
                  </a:lnTo>
                  <a:lnTo>
                    <a:pt x="1524000" y="2097278"/>
                  </a:lnTo>
                  <a:lnTo>
                    <a:pt x="1525270" y="2123313"/>
                  </a:lnTo>
                  <a:lnTo>
                    <a:pt x="1550543" y="2122170"/>
                  </a:lnTo>
                  <a:close/>
                </a:path>
                <a:path w="1552575" h="3295650">
                  <a:moveTo>
                    <a:pt x="1551178" y="2300859"/>
                  </a:moveTo>
                  <a:lnTo>
                    <a:pt x="1525778" y="2300097"/>
                  </a:lnTo>
                  <a:lnTo>
                    <a:pt x="1524203" y="2347341"/>
                  </a:lnTo>
                  <a:lnTo>
                    <a:pt x="1522031" y="2397125"/>
                  </a:lnTo>
                  <a:lnTo>
                    <a:pt x="1521841" y="2401316"/>
                  </a:lnTo>
                  <a:lnTo>
                    <a:pt x="1547114" y="2402713"/>
                  </a:lnTo>
                  <a:lnTo>
                    <a:pt x="1547495" y="2397125"/>
                  </a:lnTo>
                  <a:lnTo>
                    <a:pt x="1549679" y="2346452"/>
                  </a:lnTo>
                  <a:lnTo>
                    <a:pt x="1551178" y="2300859"/>
                  </a:lnTo>
                  <a:close/>
                </a:path>
                <a:path w="1552575" h="3295650">
                  <a:moveTo>
                    <a:pt x="1552575" y="2199005"/>
                  </a:moveTo>
                  <a:lnTo>
                    <a:pt x="1527175" y="2198878"/>
                  </a:lnTo>
                  <a:lnTo>
                    <a:pt x="1527048" y="2224278"/>
                  </a:lnTo>
                  <a:lnTo>
                    <a:pt x="1552448" y="2224405"/>
                  </a:lnTo>
                  <a:lnTo>
                    <a:pt x="1552575" y="2199005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33">
              <a:extLst>
                <a:ext uri="{FF2B5EF4-FFF2-40B4-BE49-F238E27FC236}">
                  <a16:creationId xmlns:a16="http://schemas.microsoft.com/office/drawing/2014/main" id="{50D40ABA-C8B9-4D44-9499-EEFA8F6D90D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91851" y="5118100"/>
              <a:ext cx="193776" cy="284480"/>
            </a:xfrm>
            <a:prstGeom prst="rect">
              <a:avLst/>
            </a:prstGeom>
          </p:spPr>
        </p:pic>
        <p:pic>
          <p:nvPicPr>
            <p:cNvPr id="195" name="object 34">
              <a:extLst>
                <a:ext uri="{FF2B5EF4-FFF2-40B4-BE49-F238E27FC236}">
                  <a16:creationId xmlns:a16="http://schemas.microsoft.com/office/drawing/2014/main" id="{002661A7-9724-4C58-B51C-5A70774BD68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179" y="5115560"/>
              <a:ext cx="287020" cy="287019"/>
            </a:xfrm>
            <a:prstGeom prst="rect">
              <a:avLst/>
            </a:prstGeom>
          </p:spPr>
        </p:pic>
        <p:pic>
          <p:nvPicPr>
            <p:cNvPr id="196" name="object 35">
              <a:extLst>
                <a:ext uri="{FF2B5EF4-FFF2-40B4-BE49-F238E27FC236}">
                  <a16:creationId xmlns:a16="http://schemas.microsoft.com/office/drawing/2014/main" id="{28B9DE02-1965-4CA4-8285-FEDC3D9FB3D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3260" y="5115560"/>
              <a:ext cx="284479" cy="287019"/>
            </a:xfrm>
            <a:prstGeom prst="rect">
              <a:avLst/>
            </a:prstGeom>
          </p:spPr>
        </p:pic>
        <p:pic>
          <p:nvPicPr>
            <p:cNvPr id="197" name="object 36">
              <a:extLst>
                <a:ext uri="{FF2B5EF4-FFF2-40B4-BE49-F238E27FC236}">
                  <a16:creationId xmlns:a16="http://schemas.microsoft.com/office/drawing/2014/main" id="{46AE58F6-20F3-4D6E-AB1B-8202DCD40A2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53939" y="5123180"/>
              <a:ext cx="284479" cy="287019"/>
            </a:xfrm>
            <a:prstGeom prst="rect">
              <a:avLst/>
            </a:prstGeom>
          </p:spPr>
        </p:pic>
        <p:pic>
          <p:nvPicPr>
            <p:cNvPr id="198" name="object 37">
              <a:extLst>
                <a:ext uri="{FF2B5EF4-FFF2-40B4-BE49-F238E27FC236}">
                  <a16:creationId xmlns:a16="http://schemas.microsoft.com/office/drawing/2014/main" id="{95B0C925-81A6-45BA-8B34-BD8EDB7475E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9060" y="5123180"/>
              <a:ext cx="284479" cy="287019"/>
            </a:xfrm>
            <a:prstGeom prst="rect">
              <a:avLst/>
            </a:prstGeom>
          </p:spPr>
        </p:pic>
        <p:pic>
          <p:nvPicPr>
            <p:cNvPr id="199" name="object 38">
              <a:extLst>
                <a:ext uri="{FF2B5EF4-FFF2-40B4-BE49-F238E27FC236}">
                  <a16:creationId xmlns:a16="http://schemas.microsoft.com/office/drawing/2014/main" id="{0F3DED15-5115-4264-A8B4-846628B62E0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91851" y="5463540"/>
              <a:ext cx="193776" cy="284479"/>
            </a:xfrm>
            <a:prstGeom prst="rect">
              <a:avLst/>
            </a:prstGeom>
          </p:spPr>
        </p:pic>
        <p:pic>
          <p:nvPicPr>
            <p:cNvPr id="200" name="object 39">
              <a:extLst>
                <a:ext uri="{FF2B5EF4-FFF2-40B4-BE49-F238E27FC236}">
                  <a16:creationId xmlns:a16="http://schemas.microsoft.com/office/drawing/2014/main" id="{63C8F875-F7C6-466E-9961-401F57832F4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2936" y="5461000"/>
              <a:ext cx="195506" cy="287019"/>
            </a:xfrm>
            <a:prstGeom prst="rect">
              <a:avLst/>
            </a:prstGeom>
          </p:spPr>
        </p:pic>
        <p:pic>
          <p:nvPicPr>
            <p:cNvPr id="201" name="object 40">
              <a:extLst>
                <a:ext uri="{FF2B5EF4-FFF2-40B4-BE49-F238E27FC236}">
                  <a16:creationId xmlns:a16="http://schemas.microsoft.com/office/drawing/2014/main" id="{B6DB5C14-9A09-4DB7-8FE5-85EEDF3515D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3260" y="5461000"/>
              <a:ext cx="284479" cy="287019"/>
            </a:xfrm>
            <a:prstGeom prst="rect">
              <a:avLst/>
            </a:prstGeom>
          </p:spPr>
        </p:pic>
        <p:pic>
          <p:nvPicPr>
            <p:cNvPr id="202" name="object 41">
              <a:extLst>
                <a:ext uri="{FF2B5EF4-FFF2-40B4-BE49-F238E27FC236}">
                  <a16:creationId xmlns:a16="http://schemas.microsoft.com/office/drawing/2014/main" id="{AEA164E1-922E-4849-9C35-AB8BA242C54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53939" y="5468620"/>
              <a:ext cx="284479" cy="287019"/>
            </a:xfrm>
            <a:prstGeom prst="rect">
              <a:avLst/>
            </a:prstGeom>
          </p:spPr>
        </p:pic>
        <p:pic>
          <p:nvPicPr>
            <p:cNvPr id="203" name="object 42">
              <a:extLst>
                <a:ext uri="{FF2B5EF4-FFF2-40B4-BE49-F238E27FC236}">
                  <a16:creationId xmlns:a16="http://schemas.microsoft.com/office/drawing/2014/main" id="{FD5E28E3-C2CD-4F41-80F6-0E1A7ADAF01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9060" y="5455920"/>
              <a:ext cx="284479" cy="287019"/>
            </a:xfrm>
            <a:prstGeom prst="rect">
              <a:avLst/>
            </a:prstGeom>
          </p:spPr>
        </p:pic>
        <p:pic>
          <p:nvPicPr>
            <p:cNvPr id="204" name="object 43">
              <a:extLst>
                <a:ext uri="{FF2B5EF4-FFF2-40B4-BE49-F238E27FC236}">
                  <a16:creationId xmlns:a16="http://schemas.microsoft.com/office/drawing/2014/main" id="{3D8ABC81-CD0C-4F31-AF9E-4D50EF8E5A4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4419" y="2219960"/>
              <a:ext cx="248920" cy="246379"/>
            </a:xfrm>
            <a:prstGeom prst="rect">
              <a:avLst/>
            </a:prstGeom>
          </p:spPr>
        </p:pic>
        <p:sp>
          <p:nvSpPr>
            <p:cNvPr id="205" name="object 44">
              <a:extLst>
                <a:ext uri="{FF2B5EF4-FFF2-40B4-BE49-F238E27FC236}">
                  <a16:creationId xmlns:a16="http://schemas.microsoft.com/office/drawing/2014/main" id="{49569299-2ED7-4943-ABF7-8C56174D7BA7}"/>
                </a:ext>
              </a:extLst>
            </p:cNvPr>
            <p:cNvSpPr/>
            <p:nvPr/>
          </p:nvSpPr>
          <p:spPr>
            <a:xfrm>
              <a:off x="3973829" y="2386330"/>
              <a:ext cx="359410" cy="666115"/>
            </a:xfrm>
            <a:custGeom>
              <a:avLst/>
              <a:gdLst/>
              <a:ahLst/>
              <a:cxnLst/>
              <a:rect l="l" t="t" r="r" b="b"/>
              <a:pathLst>
                <a:path w="359410" h="666114">
                  <a:moveTo>
                    <a:pt x="0" y="664083"/>
                  </a:moveTo>
                  <a:lnTo>
                    <a:pt x="358902" y="0"/>
                  </a:lnTo>
                </a:path>
                <a:path w="359410" h="666114">
                  <a:moveTo>
                    <a:pt x="12700" y="665861"/>
                  </a:moveTo>
                  <a:lnTo>
                    <a:pt x="348996" y="398780"/>
                  </a:lnTo>
                </a:path>
              </a:pathLst>
            </a:custGeom>
            <a:ln w="12700">
              <a:solidFill>
                <a:srgbClr val="1CAC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45">
              <a:extLst>
                <a:ext uri="{FF2B5EF4-FFF2-40B4-BE49-F238E27FC236}">
                  <a16:creationId xmlns:a16="http://schemas.microsoft.com/office/drawing/2014/main" id="{24B391DE-076F-4660-A704-72B453F5172C}"/>
                </a:ext>
              </a:extLst>
            </p:cNvPr>
            <p:cNvSpPr/>
            <p:nvPr/>
          </p:nvSpPr>
          <p:spPr>
            <a:xfrm>
              <a:off x="3976369" y="3030601"/>
              <a:ext cx="702310" cy="76200"/>
            </a:xfrm>
            <a:custGeom>
              <a:avLst/>
              <a:gdLst/>
              <a:ahLst/>
              <a:cxnLst/>
              <a:rect l="l" t="t" r="r" b="b"/>
              <a:pathLst>
                <a:path w="702310" h="76200">
                  <a:moveTo>
                    <a:pt x="626363" y="0"/>
                  </a:moveTo>
                  <a:lnTo>
                    <a:pt x="626152" y="31666"/>
                  </a:lnTo>
                  <a:lnTo>
                    <a:pt x="638937" y="31750"/>
                  </a:lnTo>
                  <a:lnTo>
                    <a:pt x="638809" y="44450"/>
                  </a:lnTo>
                  <a:lnTo>
                    <a:pt x="626067" y="44450"/>
                  </a:lnTo>
                  <a:lnTo>
                    <a:pt x="625855" y="76200"/>
                  </a:lnTo>
                  <a:lnTo>
                    <a:pt x="690428" y="44450"/>
                  </a:lnTo>
                  <a:lnTo>
                    <a:pt x="638809" y="44450"/>
                  </a:lnTo>
                  <a:lnTo>
                    <a:pt x="690598" y="44366"/>
                  </a:lnTo>
                  <a:lnTo>
                    <a:pt x="702309" y="38608"/>
                  </a:lnTo>
                  <a:lnTo>
                    <a:pt x="626363" y="0"/>
                  </a:lnTo>
                  <a:close/>
                </a:path>
                <a:path w="702310" h="76200">
                  <a:moveTo>
                    <a:pt x="626152" y="31666"/>
                  </a:moveTo>
                  <a:lnTo>
                    <a:pt x="626068" y="44366"/>
                  </a:lnTo>
                  <a:lnTo>
                    <a:pt x="638809" y="44450"/>
                  </a:lnTo>
                  <a:lnTo>
                    <a:pt x="638937" y="31750"/>
                  </a:lnTo>
                  <a:lnTo>
                    <a:pt x="626152" y="31666"/>
                  </a:lnTo>
                  <a:close/>
                </a:path>
                <a:path w="702310" h="76200">
                  <a:moveTo>
                    <a:pt x="0" y="27559"/>
                  </a:moveTo>
                  <a:lnTo>
                    <a:pt x="0" y="40259"/>
                  </a:lnTo>
                  <a:lnTo>
                    <a:pt x="626068" y="44366"/>
                  </a:lnTo>
                  <a:lnTo>
                    <a:pt x="626152" y="31666"/>
                  </a:lnTo>
                  <a:lnTo>
                    <a:pt x="0" y="27559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46">
              <a:extLst>
                <a:ext uri="{FF2B5EF4-FFF2-40B4-BE49-F238E27FC236}">
                  <a16:creationId xmlns:a16="http://schemas.microsoft.com/office/drawing/2014/main" id="{0A8FDB27-8257-4653-90F4-0F6BCEF7CF68}"/>
                </a:ext>
              </a:extLst>
            </p:cNvPr>
            <p:cNvSpPr/>
            <p:nvPr/>
          </p:nvSpPr>
          <p:spPr>
            <a:xfrm>
              <a:off x="3989069" y="3067050"/>
              <a:ext cx="319405" cy="819785"/>
            </a:xfrm>
            <a:custGeom>
              <a:avLst/>
              <a:gdLst/>
              <a:ahLst/>
              <a:cxnLst/>
              <a:rect l="l" t="t" r="r" b="b"/>
              <a:pathLst>
                <a:path w="319404" h="819785">
                  <a:moveTo>
                    <a:pt x="0" y="0"/>
                  </a:moveTo>
                  <a:lnTo>
                    <a:pt x="319277" y="819531"/>
                  </a:lnTo>
                </a:path>
              </a:pathLst>
            </a:custGeom>
            <a:ln w="12700">
              <a:solidFill>
                <a:srgbClr val="1CAC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8" name="object 47">
              <a:extLst>
                <a:ext uri="{FF2B5EF4-FFF2-40B4-BE49-F238E27FC236}">
                  <a16:creationId xmlns:a16="http://schemas.microsoft.com/office/drawing/2014/main" id="{ABB9AD25-23C7-4A5F-80FE-D5D4134B37A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81880" y="2600960"/>
              <a:ext cx="246379" cy="248920"/>
            </a:xfrm>
            <a:prstGeom prst="rect">
              <a:avLst/>
            </a:prstGeom>
          </p:spPr>
        </p:pic>
        <p:pic>
          <p:nvPicPr>
            <p:cNvPr id="209" name="object 48">
              <a:extLst>
                <a:ext uri="{FF2B5EF4-FFF2-40B4-BE49-F238E27FC236}">
                  <a16:creationId xmlns:a16="http://schemas.microsoft.com/office/drawing/2014/main" id="{31C4E8EC-EE26-475E-8DCA-22395812706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2039" y="2976880"/>
              <a:ext cx="248920" cy="246379"/>
            </a:xfrm>
            <a:prstGeom prst="rect">
              <a:avLst/>
            </a:prstGeom>
          </p:spPr>
        </p:pic>
        <p:pic>
          <p:nvPicPr>
            <p:cNvPr id="210" name="object 49">
              <a:extLst>
                <a:ext uri="{FF2B5EF4-FFF2-40B4-BE49-F238E27FC236}">
                  <a16:creationId xmlns:a16="http://schemas.microsoft.com/office/drawing/2014/main" id="{4C8DD9EA-C99F-4D53-89DC-97DD51E6013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2039" y="3332480"/>
              <a:ext cx="248920" cy="246379"/>
            </a:xfrm>
            <a:prstGeom prst="rect">
              <a:avLst/>
            </a:prstGeom>
          </p:spPr>
        </p:pic>
        <p:pic>
          <p:nvPicPr>
            <p:cNvPr id="211" name="object 50">
              <a:extLst>
                <a:ext uri="{FF2B5EF4-FFF2-40B4-BE49-F238E27FC236}">
                  <a16:creationId xmlns:a16="http://schemas.microsoft.com/office/drawing/2014/main" id="{41AC8E38-CB7D-47C0-BBDE-D2A2E741618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2039" y="3749040"/>
              <a:ext cx="248920" cy="248919"/>
            </a:xfrm>
            <a:prstGeom prst="rect">
              <a:avLst/>
            </a:prstGeom>
          </p:spPr>
        </p:pic>
        <p:sp>
          <p:nvSpPr>
            <p:cNvPr id="212" name="object 51">
              <a:extLst>
                <a:ext uri="{FF2B5EF4-FFF2-40B4-BE49-F238E27FC236}">
                  <a16:creationId xmlns:a16="http://schemas.microsoft.com/office/drawing/2014/main" id="{AFFF8F2E-B211-45EB-91A0-4D69BA1FD504}"/>
                </a:ext>
              </a:extLst>
            </p:cNvPr>
            <p:cNvSpPr/>
            <p:nvPr/>
          </p:nvSpPr>
          <p:spPr>
            <a:xfrm>
              <a:off x="3999229" y="3079750"/>
              <a:ext cx="300990" cy="391795"/>
            </a:xfrm>
            <a:custGeom>
              <a:avLst/>
              <a:gdLst/>
              <a:ahLst/>
              <a:cxnLst/>
              <a:rect l="l" t="t" r="r" b="b"/>
              <a:pathLst>
                <a:path w="300989" h="391795">
                  <a:moveTo>
                    <a:pt x="0" y="0"/>
                  </a:moveTo>
                  <a:lnTo>
                    <a:pt x="300990" y="391413"/>
                  </a:lnTo>
                </a:path>
              </a:pathLst>
            </a:custGeom>
            <a:ln w="12700">
              <a:solidFill>
                <a:srgbClr val="1CAC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52">
              <a:extLst>
                <a:ext uri="{FF2B5EF4-FFF2-40B4-BE49-F238E27FC236}">
                  <a16:creationId xmlns:a16="http://schemas.microsoft.com/office/drawing/2014/main" id="{D9290600-10D5-418B-A6F9-7B1C8065E7F6}"/>
                </a:ext>
              </a:extLst>
            </p:cNvPr>
            <p:cNvSpPr/>
            <p:nvPr/>
          </p:nvSpPr>
          <p:spPr>
            <a:xfrm>
              <a:off x="1202690" y="2348356"/>
              <a:ext cx="3521710" cy="1574800"/>
            </a:xfrm>
            <a:custGeom>
              <a:avLst/>
              <a:gdLst/>
              <a:ahLst/>
              <a:cxnLst/>
              <a:rect l="l" t="t" r="r" b="b"/>
              <a:pathLst>
                <a:path w="3521710" h="1574800">
                  <a:moveTo>
                    <a:pt x="366395" y="708533"/>
                  </a:moveTo>
                  <a:lnTo>
                    <a:pt x="353695" y="702183"/>
                  </a:lnTo>
                  <a:lnTo>
                    <a:pt x="290195" y="670433"/>
                  </a:lnTo>
                  <a:lnTo>
                    <a:pt x="290195" y="702183"/>
                  </a:lnTo>
                  <a:lnTo>
                    <a:pt x="0" y="702183"/>
                  </a:lnTo>
                  <a:lnTo>
                    <a:pt x="0" y="714883"/>
                  </a:lnTo>
                  <a:lnTo>
                    <a:pt x="290195" y="714883"/>
                  </a:lnTo>
                  <a:lnTo>
                    <a:pt x="290195" y="746633"/>
                  </a:lnTo>
                  <a:lnTo>
                    <a:pt x="353695" y="714883"/>
                  </a:lnTo>
                  <a:lnTo>
                    <a:pt x="366395" y="708533"/>
                  </a:lnTo>
                  <a:close/>
                </a:path>
                <a:path w="3521710" h="1574800">
                  <a:moveTo>
                    <a:pt x="3490976" y="1122553"/>
                  </a:moveTo>
                  <a:lnTo>
                    <a:pt x="3478466" y="1116330"/>
                  </a:lnTo>
                  <a:lnTo>
                    <a:pt x="3414649" y="1084580"/>
                  </a:lnTo>
                  <a:lnTo>
                    <a:pt x="3414750" y="1116368"/>
                  </a:lnTo>
                  <a:lnTo>
                    <a:pt x="3101340" y="1117092"/>
                  </a:lnTo>
                  <a:lnTo>
                    <a:pt x="3101340" y="1129792"/>
                  </a:lnTo>
                  <a:lnTo>
                    <a:pt x="3414788" y="1129068"/>
                  </a:lnTo>
                  <a:lnTo>
                    <a:pt x="3414903" y="1160780"/>
                  </a:lnTo>
                  <a:lnTo>
                    <a:pt x="3490976" y="1122553"/>
                  </a:lnTo>
                  <a:close/>
                </a:path>
                <a:path w="3521710" h="1574800">
                  <a:moveTo>
                    <a:pt x="3511296" y="1536573"/>
                  </a:moveTo>
                  <a:lnTo>
                    <a:pt x="3498786" y="1530350"/>
                  </a:lnTo>
                  <a:lnTo>
                    <a:pt x="3434969" y="1498600"/>
                  </a:lnTo>
                  <a:lnTo>
                    <a:pt x="3435070" y="1530388"/>
                  </a:lnTo>
                  <a:lnTo>
                    <a:pt x="3121660" y="1531112"/>
                  </a:lnTo>
                  <a:lnTo>
                    <a:pt x="3121660" y="1543812"/>
                  </a:lnTo>
                  <a:lnTo>
                    <a:pt x="3435108" y="1543088"/>
                  </a:lnTo>
                  <a:lnTo>
                    <a:pt x="3435223" y="1574800"/>
                  </a:lnTo>
                  <a:lnTo>
                    <a:pt x="3511296" y="1536573"/>
                  </a:lnTo>
                  <a:close/>
                </a:path>
                <a:path w="3521710" h="1574800">
                  <a:moveTo>
                    <a:pt x="3511296" y="431673"/>
                  </a:moveTo>
                  <a:lnTo>
                    <a:pt x="3498786" y="425450"/>
                  </a:lnTo>
                  <a:lnTo>
                    <a:pt x="3434969" y="393700"/>
                  </a:lnTo>
                  <a:lnTo>
                    <a:pt x="3435070" y="425488"/>
                  </a:lnTo>
                  <a:lnTo>
                    <a:pt x="3121660" y="426212"/>
                  </a:lnTo>
                  <a:lnTo>
                    <a:pt x="3121660" y="438912"/>
                  </a:lnTo>
                  <a:lnTo>
                    <a:pt x="3435108" y="438188"/>
                  </a:lnTo>
                  <a:lnTo>
                    <a:pt x="3435223" y="469900"/>
                  </a:lnTo>
                  <a:lnTo>
                    <a:pt x="3511296" y="431673"/>
                  </a:lnTo>
                  <a:close/>
                </a:path>
                <a:path w="3521710" h="1574800">
                  <a:moveTo>
                    <a:pt x="3521456" y="37973"/>
                  </a:moveTo>
                  <a:lnTo>
                    <a:pt x="3508959" y="31750"/>
                  </a:lnTo>
                  <a:lnTo>
                    <a:pt x="3445256" y="0"/>
                  </a:lnTo>
                  <a:lnTo>
                    <a:pt x="3445306" y="31788"/>
                  </a:lnTo>
                  <a:lnTo>
                    <a:pt x="3131820" y="32512"/>
                  </a:lnTo>
                  <a:lnTo>
                    <a:pt x="3131820" y="45212"/>
                  </a:lnTo>
                  <a:lnTo>
                    <a:pt x="3445319" y="44488"/>
                  </a:lnTo>
                  <a:lnTo>
                    <a:pt x="3445383" y="76200"/>
                  </a:lnTo>
                  <a:lnTo>
                    <a:pt x="3521456" y="37973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4" name="object 53">
              <a:extLst>
                <a:ext uri="{FF2B5EF4-FFF2-40B4-BE49-F238E27FC236}">
                  <a16:creationId xmlns:a16="http://schemas.microsoft.com/office/drawing/2014/main" id="{CC416A87-1F6F-4F00-9EAF-946DA5B4EFF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6659" y="2529840"/>
              <a:ext cx="1803400" cy="949960"/>
            </a:xfrm>
            <a:prstGeom prst="rect">
              <a:avLst/>
            </a:prstGeom>
          </p:spPr>
        </p:pic>
        <p:sp>
          <p:nvSpPr>
            <p:cNvPr id="215" name="object 54">
              <a:extLst>
                <a:ext uri="{FF2B5EF4-FFF2-40B4-BE49-F238E27FC236}">
                  <a16:creationId xmlns:a16="http://schemas.microsoft.com/office/drawing/2014/main" id="{89DA3F31-A327-4BEB-A118-95DF735B6806}"/>
                </a:ext>
              </a:extLst>
            </p:cNvPr>
            <p:cNvSpPr/>
            <p:nvPr/>
          </p:nvSpPr>
          <p:spPr>
            <a:xfrm>
              <a:off x="1673859" y="2606040"/>
              <a:ext cx="1094740" cy="304800"/>
            </a:xfrm>
            <a:custGeom>
              <a:avLst/>
              <a:gdLst/>
              <a:ahLst/>
              <a:cxnLst/>
              <a:rect l="l" t="t" r="r" b="b"/>
              <a:pathLst>
                <a:path w="1094739" h="304800">
                  <a:moveTo>
                    <a:pt x="0" y="304800"/>
                  </a:moveTo>
                  <a:lnTo>
                    <a:pt x="1094739" y="304800"/>
                  </a:lnTo>
                  <a:lnTo>
                    <a:pt x="1094739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15875">
              <a:solidFill>
                <a:srgbClr val="42B9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6" name="object 55">
              <a:extLst>
                <a:ext uri="{FF2B5EF4-FFF2-40B4-BE49-F238E27FC236}">
                  <a16:creationId xmlns:a16="http://schemas.microsoft.com/office/drawing/2014/main" id="{0E955F5C-2973-411E-9799-CDAED01BB1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2939" y="2166620"/>
              <a:ext cx="401319" cy="401320"/>
            </a:xfrm>
            <a:prstGeom prst="rect">
              <a:avLst/>
            </a:prstGeom>
          </p:spPr>
        </p:pic>
        <p:sp>
          <p:nvSpPr>
            <p:cNvPr id="217" name="object 56">
              <a:extLst>
                <a:ext uri="{FF2B5EF4-FFF2-40B4-BE49-F238E27FC236}">
                  <a16:creationId xmlns:a16="http://schemas.microsoft.com/office/drawing/2014/main" id="{0255CE46-B762-4BAA-AB40-852110986C05}"/>
                </a:ext>
              </a:extLst>
            </p:cNvPr>
            <p:cNvSpPr/>
            <p:nvPr/>
          </p:nvSpPr>
          <p:spPr>
            <a:xfrm>
              <a:off x="1671319" y="2933700"/>
              <a:ext cx="1107440" cy="375920"/>
            </a:xfrm>
            <a:custGeom>
              <a:avLst/>
              <a:gdLst/>
              <a:ahLst/>
              <a:cxnLst/>
              <a:rect l="l" t="t" r="r" b="b"/>
              <a:pathLst>
                <a:path w="1107439" h="375920">
                  <a:moveTo>
                    <a:pt x="1107440" y="0"/>
                  </a:moveTo>
                  <a:lnTo>
                    <a:pt x="0" y="0"/>
                  </a:lnTo>
                  <a:lnTo>
                    <a:pt x="0" y="375920"/>
                  </a:lnTo>
                  <a:lnTo>
                    <a:pt x="1107440" y="375920"/>
                  </a:lnTo>
                  <a:lnTo>
                    <a:pt x="1107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57">
              <a:extLst>
                <a:ext uri="{FF2B5EF4-FFF2-40B4-BE49-F238E27FC236}">
                  <a16:creationId xmlns:a16="http://schemas.microsoft.com/office/drawing/2014/main" id="{9402C677-6CDD-4EAB-90BB-D7588FDD057B}"/>
                </a:ext>
              </a:extLst>
            </p:cNvPr>
            <p:cNvSpPr/>
            <p:nvPr/>
          </p:nvSpPr>
          <p:spPr>
            <a:xfrm>
              <a:off x="1671319" y="2933700"/>
              <a:ext cx="1107440" cy="375920"/>
            </a:xfrm>
            <a:custGeom>
              <a:avLst/>
              <a:gdLst/>
              <a:ahLst/>
              <a:cxnLst/>
              <a:rect l="l" t="t" r="r" b="b"/>
              <a:pathLst>
                <a:path w="1107439" h="375920">
                  <a:moveTo>
                    <a:pt x="0" y="375920"/>
                  </a:moveTo>
                  <a:lnTo>
                    <a:pt x="1107440" y="375920"/>
                  </a:lnTo>
                  <a:lnTo>
                    <a:pt x="1107440" y="0"/>
                  </a:lnTo>
                  <a:lnTo>
                    <a:pt x="0" y="0"/>
                  </a:lnTo>
                  <a:lnTo>
                    <a:pt x="0" y="375920"/>
                  </a:lnTo>
                  <a:close/>
                </a:path>
              </a:pathLst>
            </a:custGeom>
            <a:ln w="15875">
              <a:solidFill>
                <a:srgbClr val="42B9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6" name="object 58">
            <a:extLst>
              <a:ext uri="{FF2B5EF4-FFF2-40B4-BE49-F238E27FC236}">
                <a16:creationId xmlns:a16="http://schemas.microsoft.com/office/drawing/2014/main" id="{C8E938C3-3A0C-45C8-8692-5BC717BD6B13}"/>
              </a:ext>
            </a:extLst>
          </p:cNvPr>
          <p:cNvSpPr txBox="1"/>
          <p:nvPr/>
        </p:nvSpPr>
        <p:spPr>
          <a:xfrm>
            <a:off x="7428003" y="4474573"/>
            <a:ext cx="720627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Calibri"/>
                <a:cs typeface="Calibri"/>
              </a:rPr>
              <a:t>C</a:t>
            </a:r>
            <a:r>
              <a:rPr sz="1100" spc="5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ú</a:t>
            </a:r>
            <a:r>
              <a:rPr sz="1100" spc="10" dirty="0">
                <a:latin typeface="Calibri"/>
                <a:cs typeface="Calibri"/>
              </a:rPr>
              <a:t>s</a:t>
            </a:r>
            <a:r>
              <a:rPr sz="1100" spc="-10" dirty="0">
                <a:latin typeface="Calibri"/>
                <a:cs typeface="Calibri"/>
              </a:rPr>
              <a:t>te</a:t>
            </a:r>
            <a:r>
              <a:rPr sz="1100" dirty="0">
                <a:latin typeface="Calibri"/>
                <a:cs typeface="Calibri"/>
              </a:rPr>
              <a:t>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7" name="object 59">
            <a:extLst>
              <a:ext uri="{FF2B5EF4-FFF2-40B4-BE49-F238E27FC236}">
                <a16:creationId xmlns:a16="http://schemas.microsoft.com/office/drawing/2014/main" id="{97C48E60-0596-4F21-928B-477E7C97D74F}"/>
              </a:ext>
            </a:extLst>
          </p:cNvPr>
          <p:cNvSpPr/>
          <p:nvPr/>
        </p:nvSpPr>
        <p:spPr>
          <a:xfrm>
            <a:off x="6876157" y="2926074"/>
            <a:ext cx="1079142" cy="919403"/>
          </a:xfrm>
          <a:custGeom>
            <a:avLst/>
            <a:gdLst/>
            <a:ahLst/>
            <a:cxnLst/>
            <a:rect l="l" t="t" r="r" b="b"/>
            <a:pathLst>
              <a:path w="1334134" h="1136650">
                <a:moveTo>
                  <a:pt x="1289343" y="1060843"/>
                </a:moveTo>
                <a:lnTo>
                  <a:pt x="1257680" y="1062482"/>
                </a:lnTo>
                <a:lnTo>
                  <a:pt x="1299717" y="1136650"/>
                </a:lnTo>
                <a:lnTo>
                  <a:pt x="1327223" y="1073531"/>
                </a:lnTo>
                <a:lnTo>
                  <a:pt x="1290065" y="1073531"/>
                </a:lnTo>
                <a:lnTo>
                  <a:pt x="1289343" y="1060843"/>
                </a:lnTo>
                <a:close/>
              </a:path>
              <a:path w="1334134" h="1136650">
                <a:moveTo>
                  <a:pt x="1301985" y="1060189"/>
                </a:moveTo>
                <a:lnTo>
                  <a:pt x="1289343" y="1060843"/>
                </a:lnTo>
                <a:lnTo>
                  <a:pt x="1290065" y="1073531"/>
                </a:lnTo>
                <a:lnTo>
                  <a:pt x="1302765" y="1072769"/>
                </a:lnTo>
                <a:lnTo>
                  <a:pt x="1301985" y="1060189"/>
                </a:lnTo>
                <a:close/>
              </a:path>
              <a:path w="1334134" h="1136650">
                <a:moveTo>
                  <a:pt x="1333753" y="1058545"/>
                </a:moveTo>
                <a:lnTo>
                  <a:pt x="1301985" y="1060189"/>
                </a:lnTo>
                <a:lnTo>
                  <a:pt x="1302765" y="1072769"/>
                </a:lnTo>
                <a:lnTo>
                  <a:pt x="1290065" y="1073531"/>
                </a:lnTo>
                <a:lnTo>
                  <a:pt x="1327223" y="1073531"/>
                </a:lnTo>
                <a:lnTo>
                  <a:pt x="1333753" y="1058545"/>
                </a:lnTo>
                <a:close/>
              </a:path>
              <a:path w="1334134" h="1136650">
                <a:moveTo>
                  <a:pt x="126" y="0"/>
                </a:moveTo>
                <a:lnTo>
                  <a:pt x="0" y="12573"/>
                </a:lnTo>
                <a:lnTo>
                  <a:pt x="30479" y="12954"/>
                </a:lnTo>
                <a:lnTo>
                  <a:pt x="60578" y="14224"/>
                </a:lnTo>
                <a:lnTo>
                  <a:pt x="121157" y="19050"/>
                </a:lnTo>
                <a:lnTo>
                  <a:pt x="181355" y="27050"/>
                </a:lnTo>
                <a:lnTo>
                  <a:pt x="241173" y="37973"/>
                </a:lnTo>
                <a:lnTo>
                  <a:pt x="300608" y="51688"/>
                </a:lnTo>
                <a:lnTo>
                  <a:pt x="359536" y="68325"/>
                </a:lnTo>
                <a:lnTo>
                  <a:pt x="417702" y="87503"/>
                </a:lnTo>
                <a:lnTo>
                  <a:pt x="474852" y="109347"/>
                </a:lnTo>
                <a:lnTo>
                  <a:pt x="531367" y="133604"/>
                </a:lnTo>
                <a:lnTo>
                  <a:pt x="586612" y="160400"/>
                </a:lnTo>
                <a:lnTo>
                  <a:pt x="640841" y="189357"/>
                </a:lnTo>
                <a:lnTo>
                  <a:pt x="693674" y="220472"/>
                </a:lnTo>
                <a:lnTo>
                  <a:pt x="745108" y="253619"/>
                </a:lnTo>
                <a:lnTo>
                  <a:pt x="794892" y="288798"/>
                </a:lnTo>
                <a:lnTo>
                  <a:pt x="843152" y="325755"/>
                </a:lnTo>
                <a:lnTo>
                  <a:pt x="889507" y="364490"/>
                </a:lnTo>
                <a:lnTo>
                  <a:pt x="934084" y="404876"/>
                </a:lnTo>
                <a:lnTo>
                  <a:pt x="976502" y="446786"/>
                </a:lnTo>
                <a:lnTo>
                  <a:pt x="1016888" y="490093"/>
                </a:lnTo>
                <a:lnTo>
                  <a:pt x="1054988" y="534797"/>
                </a:lnTo>
                <a:lnTo>
                  <a:pt x="1090676" y="580644"/>
                </a:lnTo>
                <a:lnTo>
                  <a:pt x="1123950" y="627634"/>
                </a:lnTo>
                <a:lnTo>
                  <a:pt x="1154556" y="675767"/>
                </a:lnTo>
                <a:lnTo>
                  <a:pt x="1182369" y="724789"/>
                </a:lnTo>
                <a:lnTo>
                  <a:pt x="1207515" y="774446"/>
                </a:lnTo>
                <a:lnTo>
                  <a:pt x="1229613" y="824992"/>
                </a:lnTo>
                <a:lnTo>
                  <a:pt x="1248536" y="876046"/>
                </a:lnTo>
                <a:lnTo>
                  <a:pt x="1264411" y="927608"/>
                </a:lnTo>
                <a:lnTo>
                  <a:pt x="1276984" y="979551"/>
                </a:lnTo>
                <a:lnTo>
                  <a:pt x="1285875" y="1031748"/>
                </a:lnTo>
                <a:lnTo>
                  <a:pt x="1289343" y="1060843"/>
                </a:lnTo>
                <a:lnTo>
                  <a:pt x="1301985" y="1060189"/>
                </a:lnTo>
                <a:lnTo>
                  <a:pt x="1294383" y="1003173"/>
                </a:lnTo>
                <a:lnTo>
                  <a:pt x="1283334" y="950341"/>
                </a:lnTo>
                <a:lnTo>
                  <a:pt x="1268983" y="897890"/>
                </a:lnTo>
                <a:lnTo>
                  <a:pt x="1251330" y="845820"/>
                </a:lnTo>
                <a:lnTo>
                  <a:pt x="1230502" y="794385"/>
                </a:lnTo>
                <a:lnTo>
                  <a:pt x="1206627" y="743585"/>
                </a:lnTo>
                <a:lnTo>
                  <a:pt x="1179829" y="693674"/>
                </a:lnTo>
                <a:lnTo>
                  <a:pt x="1150238" y="644652"/>
                </a:lnTo>
                <a:lnTo>
                  <a:pt x="1117853" y="596646"/>
                </a:lnTo>
                <a:lnTo>
                  <a:pt x="1083055" y="549656"/>
                </a:lnTo>
                <a:lnTo>
                  <a:pt x="1045844" y="503936"/>
                </a:lnTo>
                <a:lnTo>
                  <a:pt x="985519" y="437769"/>
                </a:lnTo>
                <a:lnTo>
                  <a:pt x="942593" y="395478"/>
                </a:lnTo>
                <a:lnTo>
                  <a:pt x="897635" y="354711"/>
                </a:lnTo>
                <a:lnTo>
                  <a:pt x="850900" y="315722"/>
                </a:lnTo>
                <a:lnTo>
                  <a:pt x="802131" y="278384"/>
                </a:lnTo>
                <a:lnTo>
                  <a:pt x="751966" y="242950"/>
                </a:lnTo>
                <a:lnTo>
                  <a:pt x="700151" y="209550"/>
                </a:lnTo>
                <a:lnTo>
                  <a:pt x="646810" y="178181"/>
                </a:lnTo>
                <a:lnTo>
                  <a:pt x="592201" y="148971"/>
                </a:lnTo>
                <a:lnTo>
                  <a:pt x="536448" y="122047"/>
                </a:lnTo>
                <a:lnTo>
                  <a:pt x="479551" y="97536"/>
                </a:lnTo>
                <a:lnTo>
                  <a:pt x="421766" y="75565"/>
                </a:lnTo>
                <a:lnTo>
                  <a:pt x="363092" y="56134"/>
                </a:lnTo>
                <a:lnTo>
                  <a:pt x="303656" y="39370"/>
                </a:lnTo>
                <a:lnTo>
                  <a:pt x="243712" y="25527"/>
                </a:lnTo>
                <a:lnTo>
                  <a:pt x="183133" y="14478"/>
                </a:lnTo>
                <a:lnTo>
                  <a:pt x="122300" y="6477"/>
                </a:lnTo>
                <a:lnTo>
                  <a:pt x="61213" y="1524"/>
                </a:lnTo>
                <a:lnTo>
                  <a:pt x="30606" y="381"/>
                </a:lnTo>
                <a:lnTo>
                  <a:pt x="126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60">
            <a:extLst>
              <a:ext uri="{FF2B5EF4-FFF2-40B4-BE49-F238E27FC236}">
                <a16:creationId xmlns:a16="http://schemas.microsoft.com/office/drawing/2014/main" id="{F3A47491-4A26-42DB-B4DB-9B95D7E2FE51}"/>
              </a:ext>
            </a:extLst>
          </p:cNvPr>
          <p:cNvSpPr txBox="1"/>
          <p:nvPr/>
        </p:nvSpPr>
        <p:spPr>
          <a:xfrm>
            <a:off x="7760427" y="3180526"/>
            <a:ext cx="66176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A</a:t>
            </a:r>
            <a:r>
              <a:rPr sz="800" dirty="0">
                <a:latin typeface="Calibri"/>
                <a:cs typeface="Calibri"/>
              </a:rPr>
              <a:t>rc</a:t>
            </a:r>
            <a:r>
              <a:rPr sz="800" spc="-5" dirty="0">
                <a:latin typeface="Calibri"/>
                <a:cs typeface="Calibri"/>
              </a:rPr>
              <a:t>hi</a:t>
            </a:r>
            <a:r>
              <a:rPr sz="800" dirty="0">
                <a:latin typeface="Calibri"/>
                <a:cs typeface="Calibri"/>
              </a:rPr>
              <a:t>vo</a:t>
            </a:r>
            <a:r>
              <a:rPr sz="800" spc="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  </a:t>
            </a:r>
            <a:r>
              <a:rPr sz="800" spc="5" dirty="0">
                <a:latin typeface="Calibri"/>
                <a:cs typeface="Calibri"/>
              </a:rPr>
              <a:t>P</a:t>
            </a:r>
            <a:r>
              <a:rPr sz="800" dirty="0">
                <a:latin typeface="Calibri"/>
                <a:cs typeface="Calibri"/>
              </a:rPr>
              <a:t>roce</a:t>
            </a:r>
            <a:r>
              <a:rPr sz="800" spc="5" dirty="0">
                <a:latin typeface="Calibri"/>
                <a:cs typeface="Calibri"/>
              </a:rPr>
              <a:t>s</a:t>
            </a:r>
            <a:r>
              <a:rPr sz="800" spc="-5" dirty="0">
                <a:latin typeface="Calibri"/>
                <a:cs typeface="Calibri"/>
              </a:rPr>
              <a:t>a</a:t>
            </a:r>
            <a:r>
              <a:rPr sz="800" dirty="0">
                <a:latin typeface="Calibri"/>
                <a:cs typeface="Calibri"/>
              </a:rPr>
              <a:t>r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79" name="object 61">
            <a:extLst>
              <a:ext uri="{FF2B5EF4-FFF2-40B4-BE49-F238E27FC236}">
                <a16:creationId xmlns:a16="http://schemas.microsoft.com/office/drawing/2014/main" id="{6DFEF4C8-1086-49CA-B615-7EA9625424C0}"/>
              </a:ext>
            </a:extLst>
          </p:cNvPr>
          <p:cNvGrpSpPr/>
          <p:nvPr/>
        </p:nvGrpSpPr>
        <p:grpSpPr>
          <a:xfrm>
            <a:off x="5542766" y="2591082"/>
            <a:ext cx="2625177" cy="1729401"/>
            <a:chOff x="7288530" y="2788920"/>
            <a:chExt cx="3245485" cy="2138045"/>
          </a:xfrm>
        </p:grpSpPr>
        <p:pic>
          <p:nvPicPr>
            <p:cNvPr id="189" name="object 62">
              <a:extLst>
                <a:ext uri="{FF2B5EF4-FFF2-40B4-BE49-F238E27FC236}">
                  <a16:creationId xmlns:a16="http://schemas.microsoft.com/office/drawing/2014/main" id="{2C5CF75D-A55F-4E5A-8C83-4A1DA8D872A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29520" y="3281680"/>
              <a:ext cx="205740" cy="205739"/>
            </a:xfrm>
            <a:prstGeom prst="rect">
              <a:avLst/>
            </a:prstGeom>
          </p:spPr>
        </p:pic>
        <p:sp>
          <p:nvSpPr>
            <p:cNvPr id="190" name="object 63">
              <a:extLst>
                <a:ext uri="{FF2B5EF4-FFF2-40B4-BE49-F238E27FC236}">
                  <a16:creationId xmlns:a16="http://schemas.microsoft.com/office/drawing/2014/main" id="{657480B6-4996-4E32-B627-A37F3DBD49AE}"/>
                </a:ext>
              </a:extLst>
            </p:cNvPr>
            <p:cNvSpPr/>
            <p:nvPr/>
          </p:nvSpPr>
          <p:spPr>
            <a:xfrm>
              <a:off x="9284208" y="4307839"/>
              <a:ext cx="1249680" cy="619125"/>
            </a:xfrm>
            <a:custGeom>
              <a:avLst/>
              <a:gdLst/>
              <a:ahLst/>
              <a:cxnLst/>
              <a:rect l="l" t="t" r="r" b="b"/>
              <a:pathLst>
                <a:path w="1249679" h="619125">
                  <a:moveTo>
                    <a:pt x="37592" y="424434"/>
                  </a:moveTo>
                  <a:lnTo>
                    <a:pt x="30734" y="386588"/>
                  </a:lnTo>
                  <a:lnTo>
                    <a:pt x="25527" y="333629"/>
                  </a:lnTo>
                  <a:lnTo>
                    <a:pt x="25400" y="326009"/>
                  </a:lnTo>
                  <a:lnTo>
                    <a:pt x="0" y="326644"/>
                  </a:lnTo>
                  <a:lnTo>
                    <a:pt x="5461" y="389636"/>
                  </a:lnTo>
                  <a:lnTo>
                    <a:pt x="12827" y="429641"/>
                  </a:lnTo>
                  <a:lnTo>
                    <a:pt x="37592" y="424434"/>
                  </a:lnTo>
                  <a:close/>
                </a:path>
                <a:path w="1249679" h="619125">
                  <a:moveTo>
                    <a:pt x="58039" y="245491"/>
                  </a:moveTo>
                  <a:lnTo>
                    <a:pt x="40767" y="226949"/>
                  </a:lnTo>
                  <a:lnTo>
                    <a:pt x="38735" y="228854"/>
                  </a:lnTo>
                  <a:lnTo>
                    <a:pt x="31750" y="236093"/>
                  </a:lnTo>
                  <a:lnTo>
                    <a:pt x="25400" y="243332"/>
                  </a:lnTo>
                  <a:lnTo>
                    <a:pt x="22352" y="247269"/>
                  </a:lnTo>
                  <a:lnTo>
                    <a:pt x="42418" y="262763"/>
                  </a:lnTo>
                  <a:lnTo>
                    <a:pt x="44577" y="260096"/>
                  </a:lnTo>
                  <a:lnTo>
                    <a:pt x="50038" y="253746"/>
                  </a:lnTo>
                  <a:lnTo>
                    <a:pt x="56007" y="247396"/>
                  </a:lnTo>
                  <a:lnTo>
                    <a:pt x="58039" y="245491"/>
                  </a:lnTo>
                  <a:close/>
                </a:path>
                <a:path w="1249679" h="619125">
                  <a:moveTo>
                    <a:pt x="67818" y="518414"/>
                  </a:moveTo>
                  <a:lnTo>
                    <a:pt x="61468" y="503936"/>
                  </a:lnTo>
                  <a:lnTo>
                    <a:pt x="58293" y="495681"/>
                  </a:lnTo>
                  <a:lnTo>
                    <a:pt x="34544" y="504571"/>
                  </a:lnTo>
                  <a:lnTo>
                    <a:pt x="37592" y="512826"/>
                  </a:lnTo>
                  <a:lnTo>
                    <a:pt x="44577" y="528701"/>
                  </a:lnTo>
                  <a:lnTo>
                    <a:pt x="67818" y="518414"/>
                  </a:lnTo>
                  <a:close/>
                </a:path>
                <a:path w="1249679" h="619125">
                  <a:moveTo>
                    <a:pt x="131699" y="600202"/>
                  </a:moveTo>
                  <a:lnTo>
                    <a:pt x="95377" y="523113"/>
                  </a:lnTo>
                  <a:lnTo>
                    <a:pt x="48260" y="582930"/>
                  </a:lnTo>
                  <a:lnTo>
                    <a:pt x="131699" y="600202"/>
                  </a:lnTo>
                  <a:close/>
                </a:path>
                <a:path w="1249679" h="619125">
                  <a:moveTo>
                    <a:pt x="207137" y="159512"/>
                  </a:moveTo>
                  <a:lnTo>
                    <a:pt x="197866" y="135890"/>
                  </a:lnTo>
                  <a:lnTo>
                    <a:pt x="194564" y="137160"/>
                  </a:lnTo>
                  <a:lnTo>
                    <a:pt x="166243" y="149225"/>
                  </a:lnTo>
                  <a:lnTo>
                    <a:pt x="139700" y="161671"/>
                  </a:lnTo>
                  <a:lnTo>
                    <a:pt x="115316" y="174498"/>
                  </a:lnTo>
                  <a:lnTo>
                    <a:pt x="104648" y="180721"/>
                  </a:lnTo>
                  <a:lnTo>
                    <a:pt x="117475" y="202692"/>
                  </a:lnTo>
                  <a:lnTo>
                    <a:pt x="127000" y="196977"/>
                  </a:lnTo>
                  <a:lnTo>
                    <a:pt x="150622" y="184658"/>
                  </a:lnTo>
                  <a:lnTo>
                    <a:pt x="176149" y="172593"/>
                  </a:lnTo>
                  <a:lnTo>
                    <a:pt x="203835" y="160782"/>
                  </a:lnTo>
                  <a:lnTo>
                    <a:pt x="207137" y="159512"/>
                  </a:lnTo>
                  <a:close/>
                </a:path>
                <a:path w="1249679" h="619125">
                  <a:moveTo>
                    <a:pt x="301879" y="125857"/>
                  </a:moveTo>
                  <a:lnTo>
                    <a:pt x="294513" y="101600"/>
                  </a:lnTo>
                  <a:lnTo>
                    <a:pt x="290322" y="102870"/>
                  </a:lnTo>
                  <a:lnTo>
                    <a:pt x="270129" y="109474"/>
                  </a:lnTo>
                  <a:lnTo>
                    <a:pt x="278003" y="133604"/>
                  </a:lnTo>
                  <a:lnTo>
                    <a:pt x="297561" y="127127"/>
                  </a:lnTo>
                  <a:lnTo>
                    <a:pt x="301879" y="125857"/>
                  </a:lnTo>
                  <a:close/>
                </a:path>
                <a:path w="1249679" h="619125">
                  <a:moveTo>
                    <a:pt x="472948" y="81915"/>
                  </a:moveTo>
                  <a:lnTo>
                    <a:pt x="467614" y="57023"/>
                  </a:lnTo>
                  <a:lnTo>
                    <a:pt x="439166" y="63119"/>
                  </a:lnTo>
                  <a:lnTo>
                    <a:pt x="399923" y="72390"/>
                  </a:lnTo>
                  <a:lnTo>
                    <a:pt x="368300" y="80518"/>
                  </a:lnTo>
                  <a:lnTo>
                    <a:pt x="374650" y="105029"/>
                  </a:lnTo>
                  <a:lnTo>
                    <a:pt x="405765" y="97028"/>
                  </a:lnTo>
                  <a:lnTo>
                    <a:pt x="444500" y="88011"/>
                  </a:lnTo>
                  <a:lnTo>
                    <a:pt x="472948" y="81915"/>
                  </a:lnTo>
                  <a:close/>
                </a:path>
                <a:path w="1249679" h="619125">
                  <a:moveTo>
                    <a:pt x="572135" y="63119"/>
                  </a:moveTo>
                  <a:lnTo>
                    <a:pt x="568198" y="38100"/>
                  </a:lnTo>
                  <a:lnTo>
                    <a:pt x="563880" y="38735"/>
                  </a:lnTo>
                  <a:lnTo>
                    <a:pt x="542925" y="42418"/>
                  </a:lnTo>
                  <a:lnTo>
                    <a:pt x="547370" y="67437"/>
                  </a:lnTo>
                  <a:lnTo>
                    <a:pt x="567944" y="63754"/>
                  </a:lnTo>
                  <a:lnTo>
                    <a:pt x="572135" y="63119"/>
                  </a:lnTo>
                  <a:close/>
                </a:path>
                <a:path w="1249679" h="619125">
                  <a:moveTo>
                    <a:pt x="747522" y="39624"/>
                  </a:moveTo>
                  <a:lnTo>
                    <a:pt x="745109" y="14224"/>
                  </a:lnTo>
                  <a:lnTo>
                    <a:pt x="742569" y="14478"/>
                  </a:lnTo>
                  <a:lnTo>
                    <a:pt x="696722" y="19558"/>
                  </a:lnTo>
                  <a:lnTo>
                    <a:pt x="651764" y="25400"/>
                  </a:lnTo>
                  <a:lnTo>
                    <a:pt x="643636" y="26543"/>
                  </a:lnTo>
                  <a:lnTo>
                    <a:pt x="647319" y="51689"/>
                  </a:lnTo>
                  <a:lnTo>
                    <a:pt x="654939" y="50546"/>
                  </a:lnTo>
                  <a:lnTo>
                    <a:pt x="699643" y="44831"/>
                  </a:lnTo>
                  <a:lnTo>
                    <a:pt x="744855" y="39878"/>
                  </a:lnTo>
                  <a:lnTo>
                    <a:pt x="747522" y="39624"/>
                  </a:lnTo>
                  <a:close/>
                </a:path>
                <a:path w="1249679" h="619125">
                  <a:moveTo>
                    <a:pt x="820547" y="413131"/>
                  </a:moveTo>
                  <a:lnTo>
                    <a:pt x="795147" y="411861"/>
                  </a:lnTo>
                  <a:lnTo>
                    <a:pt x="793877" y="437134"/>
                  </a:lnTo>
                  <a:lnTo>
                    <a:pt x="819150" y="438531"/>
                  </a:lnTo>
                  <a:lnTo>
                    <a:pt x="819912" y="425450"/>
                  </a:lnTo>
                  <a:lnTo>
                    <a:pt x="820547" y="413131"/>
                  </a:lnTo>
                  <a:close/>
                </a:path>
                <a:path w="1249679" h="619125">
                  <a:moveTo>
                    <a:pt x="827532" y="236220"/>
                  </a:moveTo>
                  <a:lnTo>
                    <a:pt x="798830" y="272669"/>
                  </a:lnTo>
                  <a:lnTo>
                    <a:pt x="797179" y="324358"/>
                  </a:lnTo>
                  <a:lnTo>
                    <a:pt x="797052" y="336169"/>
                  </a:lnTo>
                  <a:lnTo>
                    <a:pt x="822452" y="336550"/>
                  </a:lnTo>
                  <a:lnTo>
                    <a:pt x="822579" y="324358"/>
                  </a:lnTo>
                  <a:lnTo>
                    <a:pt x="822960" y="299593"/>
                  </a:lnTo>
                  <a:lnTo>
                    <a:pt x="824230" y="274574"/>
                  </a:lnTo>
                  <a:lnTo>
                    <a:pt x="826008" y="249936"/>
                  </a:lnTo>
                  <a:lnTo>
                    <a:pt x="827532" y="236220"/>
                  </a:lnTo>
                  <a:close/>
                </a:path>
                <a:path w="1249679" h="619125">
                  <a:moveTo>
                    <a:pt x="835787" y="533908"/>
                  </a:moveTo>
                  <a:lnTo>
                    <a:pt x="810399" y="527177"/>
                  </a:lnTo>
                  <a:lnTo>
                    <a:pt x="812546" y="516255"/>
                  </a:lnTo>
                  <a:lnTo>
                    <a:pt x="787654" y="511302"/>
                  </a:lnTo>
                  <a:lnTo>
                    <a:pt x="785812" y="520649"/>
                  </a:lnTo>
                  <a:lnTo>
                    <a:pt x="762127" y="514350"/>
                  </a:lnTo>
                  <a:lnTo>
                    <a:pt x="779399" y="597662"/>
                  </a:lnTo>
                  <a:lnTo>
                    <a:pt x="831405" y="538861"/>
                  </a:lnTo>
                  <a:lnTo>
                    <a:pt x="835787" y="533908"/>
                  </a:lnTo>
                  <a:close/>
                </a:path>
                <a:path w="1249679" h="619125">
                  <a:moveTo>
                    <a:pt x="844804" y="138430"/>
                  </a:moveTo>
                  <a:lnTo>
                    <a:pt x="820420" y="131572"/>
                  </a:lnTo>
                  <a:lnTo>
                    <a:pt x="819912" y="133350"/>
                  </a:lnTo>
                  <a:lnTo>
                    <a:pt x="814959" y="153670"/>
                  </a:lnTo>
                  <a:lnTo>
                    <a:pt x="814197" y="157099"/>
                  </a:lnTo>
                  <a:lnTo>
                    <a:pt x="839089" y="162179"/>
                  </a:lnTo>
                  <a:lnTo>
                    <a:pt x="839597" y="159766"/>
                  </a:lnTo>
                  <a:lnTo>
                    <a:pt x="844296" y="140081"/>
                  </a:lnTo>
                  <a:lnTo>
                    <a:pt x="844804" y="138430"/>
                  </a:lnTo>
                  <a:close/>
                </a:path>
                <a:path w="1249679" h="619125">
                  <a:moveTo>
                    <a:pt x="848360" y="31242"/>
                  </a:moveTo>
                  <a:lnTo>
                    <a:pt x="846836" y="5969"/>
                  </a:lnTo>
                  <a:lnTo>
                    <a:pt x="835533" y="6604"/>
                  </a:lnTo>
                  <a:lnTo>
                    <a:pt x="821309" y="7747"/>
                  </a:lnTo>
                  <a:lnTo>
                    <a:pt x="823214" y="33020"/>
                  </a:lnTo>
                  <a:lnTo>
                    <a:pt x="848360" y="31242"/>
                  </a:lnTo>
                  <a:close/>
                </a:path>
                <a:path w="1249679" h="619125">
                  <a:moveTo>
                    <a:pt x="1049274" y="28702"/>
                  </a:moveTo>
                  <a:lnTo>
                    <a:pt x="1048131" y="3302"/>
                  </a:lnTo>
                  <a:lnTo>
                    <a:pt x="1027176" y="4191"/>
                  </a:lnTo>
                  <a:lnTo>
                    <a:pt x="1025182" y="4343"/>
                  </a:lnTo>
                  <a:lnTo>
                    <a:pt x="1025144" y="0"/>
                  </a:lnTo>
                  <a:lnTo>
                    <a:pt x="977773" y="381"/>
                  </a:lnTo>
                  <a:lnTo>
                    <a:pt x="947750" y="1295"/>
                  </a:lnTo>
                  <a:lnTo>
                    <a:pt x="947750" y="29756"/>
                  </a:lnTo>
                  <a:lnTo>
                    <a:pt x="939622" y="28143"/>
                  </a:lnTo>
                  <a:lnTo>
                    <a:pt x="939800" y="27686"/>
                  </a:lnTo>
                  <a:lnTo>
                    <a:pt x="940142" y="26809"/>
                  </a:lnTo>
                  <a:lnTo>
                    <a:pt x="941374" y="26784"/>
                  </a:lnTo>
                  <a:lnTo>
                    <a:pt x="947750" y="29756"/>
                  </a:lnTo>
                  <a:lnTo>
                    <a:pt x="947750" y="1295"/>
                  </a:lnTo>
                  <a:lnTo>
                    <a:pt x="923163" y="2032"/>
                  </a:lnTo>
                  <a:lnTo>
                    <a:pt x="924179" y="27432"/>
                  </a:lnTo>
                  <a:lnTo>
                    <a:pt x="930783" y="27051"/>
                  </a:lnTo>
                  <a:lnTo>
                    <a:pt x="939584" y="26822"/>
                  </a:lnTo>
                  <a:lnTo>
                    <a:pt x="892683" y="38227"/>
                  </a:lnTo>
                  <a:lnTo>
                    <a:pt x="880745" y="38608"/>
                  </a:lnTo>
                  <a:lnTo>
                    <a:pt x="880745" y="63627"/>
                  </a:lnTo>
                  <a:lnTo>
                    <a:pt x="879881" y="64020"/>
                  </a:lnTo>
                  <a:lnTo>
                    <a:pt x="879881" y="64160"/>
                  </a:lnTo>
                  <a:lnTo>
                    <a:pt x="879462" y="64211"/>
                  </a:lnTo>
                  <a:lnTo>
                    <a:pt x="878205" y="64770"/>
                  </a:lnTo>
                  <a:lnTo>
                    <a:pt x="879322" y="64262"/>
                  </a:lnTo>
                  <a:lnTo>
                    <a:pt x="879462" y="64211"/>
                  </a:lnTo>
                  <a:lnTo>
                    <a:pt x="879881" y="64160"/>
                  </a:lnTo>
                  <a:lnTo>
                    <a:pt x="879881" y="64020"/>
                  </a:lnTo>
                  <a:lnTo>
                    <a:pt x="880745" y="63627"/>
                  </a:lnTo>
                  <a:lnTo>
                    <a:pt x="880745" y="38608"/>
                  </a:lnTo>
                  <a:lnTo>
                    <a:pt x="880364" y="38608"/>
                  </a:lnTo>
                  <a:lnTo>
                    <a:pt x="876046" y="38989"/>
                  </a:lnTo>
                  <a:lnTo>
                    <a:pt x="859790" y="47371"/>
                  </a:lnTo>
                  <a:lnTo>
                    <a:pt x="858774" y="48133"/>
                  </a:lnTo>
                  <a:lnTo>
                    <a:pt x="858266" y="48641"/>
                  </a:lnTo>
                  <a:lnTo>
                    <a:pt x="855091" y="52070"/>
                  </a:lnTo>
                  <a:lnTo>
                    <a:pt x="851281" y="56769"/>
                  </a:lnTo>
                  <a:lnTo>
                    <a:pt x="870966" y="72771"/>
                  </a:lnTo>
                  <a:lnTo>
                    <a:pt x="873506" y="69469"/>
                  </a:lnTo>
                  <a:lnTo>
                    <a:pt x="875461" y="67437"/>
                  </a:lnTo>
                  <a:lnTo>
                    <a:pt x="895350" y="63373"/>
                  </a:lnTo>
                  <a:lnTo>
                    <a:pt x="908939" y="61976"/>
                  </a:lnTo>
                  <a:lnTo>
                    <a:pt x="948563" y="51054"/>
                  </a:lnTo>
                  <a:lnTo>
                    <a:pt x="963104" y="37414"/>
                  </a:lnTo>
                  <a:lnTo>
                    <a:pt x="963803" y="37211"/>
                  </a:lnTo>
                  <a:lnTo>
                    <a:pt x="968629" y="36068"/>
                  </a:lnTo>
                  <a:lnTo>
                    <a:pt x="969378" y="35941"/>
                  </a:lnTo>
                  <a:lnTo>
                    <a:pt x="963625" y="35941"/>
                  </a:lnTo>
                  <a:lnTo>
                    <a:pt x="963663" y="35712"/>
                  </a:lnTo>
                  <a:lnTo>
                    <a:pt x="970788" y="35712"/>
                  </a:lnTo>
                  <a:lnTo>
                    <a:pt x="978674" y="34417"/>
                  </a:lnTo>
                  <a:lnTo>
                    <a:pt x="981837" y="33909"/>
                  </a:lnTo>
                  <a:lnTo>
                    <a:pt x="989838" y="32893"/>
                  </a:lnTo>
                  <a:lnTo>
                    <a:pt x="998855" y="31877"/>
                  </a:lnTo>
                  <a:lnTo>
                    <a:pt x="1029081" y="29591"/>
                  </a:lnTo>
                  <a:lnTo>
                    <a:pt x="1049274" y="28702"/>
                  </a:lnTo>
                  <a:close/>
                </a:path>
                <a:path w="1249679" h="619125">
                  <a:moveTo>
                    <a:pt x="1143508" y="52324"/>
                  </a:moveTo>
                  <a:lnTo>
                    <a:pt x="1140460" y="47625"/>
                  </a:lnTo>
                  <a:lnTo>
                    <a:pt x="1134745" y="40132"/>
                  </a:lnTo>
                  <a:lnTo>
                    <a:pt x="1128776" y="32766"/>
                  </a:lnTo>
                  <a:lnTo>
                    <a:pt x="1126617" y="30607"/>
                  </a:lnTo>
                  <a:lnTo>
                    <a:pt x="1108329" y="48133"/>
                  </a:lnTo>
                  <a:lnTo>
                    <a:pt x="1110361" y="50292"/>
                  </a:lnTo>
                  <a:lnTo>
                    <a:pt x="1115060" y="56134"/>
                  </a:lnTo>
                  <a:lnTo>
                    <a:pt x="1120013" y="62865"/>
                  </a:lnTo>
                  <a:lnTo>
                    <a:pt x="1122553" y="66548"/>
                  </a:lnTo>
                  <a:lnTo>
                    <a:pt x="1143508" y="52324"/>
                  </a:lnTo>
                  <a:close/>
                </a:path>
                <a:path w="1249679" h="619125">
                  <a:moveTo>
                    <a:pt x="1203325" y="224155"/>
                  </a:moveTo>
                  <a:lnTo>
                    <a:pt x="1194181" y="177292"/>
                  </a:lnTo>
                  <a:lnTo>
                    <a:pt x="1179576" y="127381"/>
                  </a:lnTo>
                  <a:lnTo>
                    <a:pt x="1178052" y="123317"/>
                  </a:lnTo>
                  <a:lnTo>
                    <a:pt x="1154303" y="132334"/>
                  </a:lnTo>
                  <a:lnTo>
                    <a:pt x="1155954" y="136525"/>
                  </a:lnTo>
                  <a:lnTo>
                    <a:pt x="1163193" y="159385"/>
                  </a:lnTo>
                  <a:lnTo>
                    <a:pt x="1169670" y="183769"/>
                  </a:lnTo>
                  <a:lnTo>
                    <a:pt x="1175131" y="209169"/>
                  </a:lnTo>
                  <a:lnTo>
                    <a:pt x="1178306" y="228346"/>
                  </a:lnTo>
                  <a:lnTo>
                    <a:pt x="1203325" y="224155"/>
                  </a:lnTo>
                  <a:close/>
                </a:path>
                <a:path w="1249679" h="619125">
                  <a:moveTo>
                    <a:pt x="1211072" y="327279"/>
                  </a:moveTo>
                  <a:lnTo>
                    <a:pt x="1210945" y="316992"/>
                  </a:lnTo>
                  <a:lnTo>
                    <a:pt x="1210564" y="301625"/>
                  </a:lnTo>
                  <a:lnTo>
                    <a:pt x="1185164" y="302387"/>
                  </a:lnTo>
                  <a:lnTo>
                    <a:pt x="1185545" y="317627"/>
                  </a:lnTo>
                  <a:lnTo>
                    <a:pt x="1185672" y="327660"/>
                  </a:lnTo>
                  <a:lnTo>
                    <a:pt x="1211072" y="327279"/>
                  </a:lnTo>
                  <a:close/>
                </a:path>
                <a:path w="1249679" h="619125">
                  <a:moveTo>
                    <a:pt x="1220597" y="503428"/>
                  </a:moveTo>
                  <a:lnTo>
                    <a:pt x="1216025" y="453263"/>
                  </a:lnTo>
                  <a:lnTo>
                    <a:pt x="1212977" y="402971"/>
                  </a:lnTo>
                  <a:lnTo>
                    <a:pt x="1187577" y="404241"/>
                  </a:lnTo>
                  <a:lnTo>
                    <a:pt x="1190625" y="454914"/>
                  </a:lnTo>
                  <a:lnTo>
                    <a:pt x="1195070" y="503936"/>
                  </a:lnTo>
                  <a:lnTo>
                    <a:pt x="1195324" y="506349"/>
                  </a:lnTo>
                  <a:lnTo>
                    <a:pt x="1220597" y="503428"/>
                  </a:lnTo>
                  <a:close/>
                </a:path>
                <a:path w="1249679" h="619125">
                  <a:moveTo>
                    <a:pt x="1249553" y="534797"/>
                  </a:moveTo>
                  <a:lnTo>
                    <a:pt x="1177163" y="558165"/>
                  </a:lnTo>
                  <a:lnTo>
                    <a:pt x="1236853" y="618998"/>
                  </a:lnTo>
                  <a:lnTo>
                    <a:pt x="1249553" y="534797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64">
              <a:extLst>
                <a:ext uri="{FF2B5EF4-FFF2-40B4-BE49-F238E27FC236}">
                  <a16:creationId xmlns:a16="http://schemas.microsoft.com/office/drawing/2014/main" id="{1EE47348-0427-4899-9918-C5144B03EC3C}"/>
                </a:ext>
              </a:extLst>
            </p:cNvPr>
            <p:cNvSpPr/>
            <p:nvPr/>
          </p:nvSpPr>
          <p:spPr>
            <a:xfrm>
              <a:off x="7288530" y="3229610"/>
              <a:ext cx="366395" cy="76200"/>
            </a:xfrm>
            <a:custGeom>
              <a:avLst/>
              <a:gdLst/>
              <a:ahLst/>
              <a:cxnLst/>
              <a:rect l="l" t="t" r="r" b="b"/>
              <a:pathLst>
                <a:path w="366395" h="76200">
                  <a:moveTo>
                    <a:pt x="290195" y="0"/>
                  </a:moveTo>
                  <a:lnTo>
                    <a:pt x="290195" y="76200"/>
                  </a:lnTo>
                  <a:lnTo>
                    <a:pt x="353695" y="44450"/>
                  </a:lnTo>
                  <a:lnTo>
                    <a:pt x="302895" y="44450"/>
                  </a:lnTo>
                  <a:lnTo>
                    <a:pt x="302895" y="31750"/>
                  </a:lnTo>
                  <a:lnTo>
                    <a:pt x="353695" y="31750"/>
                  </a:lnTo>
                  <a:lnTo>
                    <a:pt x="290195" y="0"/>
                  </a:lnTo>
                  <a:close/>
                </a:path>
                <a:path w="366395" h="76200">
                  <a:moveTo>
                    <a:pt x="29019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90195" y="44450"/>
                  </a:lnTo>
                  <a:lnTo>
                    <a:pt x="290195" y="31750"/>
                  </a:lnTo>
                  <a:close/>
                </a:path>
                <a:path w="366395" h="76200">
                  <a:moveTo>
                    <a:pt x="353695" y="31750"/>
                  </a:moveTo>
                  <a:lnTo>
                    <a:pt x="302895" y="31750"/>
                  </a:lnTo>
                  <a:lnTo>
                    <a:pt x="302895" y="44450"/>
                  </a:lnTo>
                  <a:lnTo>
                    <a:pt x="353695" y="44450"/>
                  </a:lnTo>
                  <a:lnTo>
                    <a:pt x="366395" y="38100"/>
                  </a:lnTo>
                  <a:lnTo>
                    <a:pt x="353695" y="31750"/>
                  </a:lnTo>
                  <a:close/>
                </a:path>
              </a:pathLst>
            </a:custGeom>
            <a:solidFill>
              <a:srgbClr val="1CAC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65">
              <a:extLst>
                <a:ext uri="{FF2B5EF4-FFF2-40B4-BE49-F238E27FC236}">
                  <a16:creationId xmlns:a16="http://schemas.microsoft.com/office/drawing/2014/main" id="{BE8D4CE3-6C07-409B-988F-0DC65A387E3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4880" y="2788920"/>
              <a:ext cx="1803400" cy="952499"/>
            </a:xfrm>
            <a:prstGeom prst="rect">
              <a:avLst/>
            </a:prstGeom>
          </p:spPr>
        </p:pic>
      </p:grpSp>
      <p:sp>
        <p:nvSpPr>
          <p:cNvPr id="180" name="object 66">
            <a:extLst>
              <a:ext uri="{FF2B5EF4-FFF2-40B4-BE49-F238E27FC236}">
                <a16:creationId xmlns:a16="http://schemas.microsoft.com/office/drawing/2014/main" id="{FC8A6E73-E853-4E53-A419-921ED7A2009E}"/>
              </a:ext>
            </a:extLst>
          </p:cNvPr>
          <p:cNvSpPr txBox="1"/>
          <p:nvPr/>
        </p:nvSpPr>
        <p:spPr>
          <a:xfrm>
            <a:off x="3876850" y="2231538"/>
            <a:ext cx="49226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5080" indent="-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A</a:t>
            </a:r>
            <a:r>
              <a:rPr sz="800" dirty="0">
                <a:latin typeface="Calibri"/>
                <a:cs typeface="Calibri"/>
              </a:rPr>
              <a:t>rc</a:t>
            </a:r>
            <a:r>
              <a:rPr sz="800" spc="-5" dirty="0">
                <a:latin typeface="Calibri"/>
                <a:cs typeface="Calibri"/>
              </a:rPr>
              <a:t>hi</a:t>
            </a:r>
            <a:r>
              <a:rPr sz="800" dirty="0">
                <a:latin typeface="Calibri"/>
                <a:cs typeface="Calibri"/>
              </a:rPr>
              <a:t>vo</a:t>
            </a:r>
            <a:r>
              <a:rPr sz="800" spc="1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a  </a:t>
            </a:r>
            <a:r>
              <a:rPr sz="800" spc="5" dirty="0">
                <a:latin typeface="Calibri"/>
                <a:cs typeface="Calibri"/>
              </a:rPr>
              <a:t>P</a:t>
            </a:r>
            <a:r>
              <a:rPr sz="800" dirty="0">
                <a:latin typeface="Calibri"/>
                <a:cs typeface="Calibri"/>
              </a:rPr>
              <a:t>roce</a:t>
            </a:r>
            <a:r>
              <a:rPr sz="800" spc="5" dirty="0">
                <a:latin typeface="Calibri"/>
                <a:cs typeface="Calibri"/>
              </a:rPr>
              <a:t>s</a:t>
            </a:r>
            <a:r>
              <a:rPr sz="800" spc="-5" dirty="0">
                <a:latin typeface="Calibri"/>
                <a:cs typeface="Calibri"/>
              </a:rPr>
              <a:t>a</a:t>
            </a:r>
            <a:r>
              <a:rPr sz="800" dirty="0">
                <a:latin typeface="Calibri"/>
                <a:cs typeface="Calibri"/>
              </a:rPr>
              <a:t>r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1" name="object 67">
            <a:extLst>
              <a:ext uri="{FF2B5EF4-FFF2-40B4-BE49-F238E27FC236}">
                <a16:creationId xmlns:a16="http://schemas.microsoft.com/office/drawing/2014/main" id="{492369AF-E15B-47F3-B03F-602408208C03}"/>
              </a:ext>
            </a:extLst>
          </p:cNvPr>
          <p:cNvSpPr/>
          <p:nvPr/>
        </p:nvSpPr>
        <p:spPr>
          <a:xfrm>
            <a:off x="1840091" y="2734591"/>
            <a:ext cx="524933" cy="740145"/>
          </a:xfrm>
          <a:custGeom>
            <a:avLst/>
            <a:gdLst/>
            <a:ahLst/>
            <a:cxnLst/>
            <a:rect l="l" t="t" r="r" b="b"/>
            <a:pathLst>
              <a:path w="648970" h="915035">
                <a:moveTo>
                  <a:pt x="604446" y="838836"/>
                </a:moveTo>
                <a:lnTo>
                  <a:pt x="572769" y="839469"/>
                </a:lnTo>
                <a:lnTo>
                  <a:pt x="612267" y="914908"/>
                </a:lnTo>
                <a:lnTo>
                  <a:pt x="642489" y="851535"/>
                </a:lnTo>
                <a:lnTo>
                  <a:pt x="604773" y="851535"/>
                </a:lnTo>
                <a:lnTo>
                  <a:pt x="604446" y="838836"/>
                </a:lnTo>
                <a:close/>
              </a:path>
              <a:path w="648970" h="915035">
                <a:moveTo>
                  <a:pt x="617154" y="838582"/>
                </a:moveTo>
                <a:lnTo>
                  <a:pt x="604446" y="838836"/>
                </a:lnTo>
                <a:lnTo>
                  <a:pt x="604773" y="851535"/>
                </a:lnTo>
                <a:lnTo>
                  <a:pt x="617473" y="851281"/>
                </a:lnTo>
                <a:lnTo>
                  <a:pt x="617154" y="838582"/>
                </a:lnTo>
                <a:close/>
              </a:path>
              <a:path w="648970" h="915035">
                <a:moveTo>
                  <a:pt x="648969" y="837946"/>
                </a:moveTo>
                <a:lnTo>
                  <a:pt x="617154" y="838582"/>
                </a:lnTo>
                <a:lnTo>
                  <a:pt x="617473" y="851281"/>
                </a:lnTo>
                <a:lnTo>
                  <a:pt x="604773" y="851535"/>
                </a:lnTo>
                <a:lnTo>
                  <a:pt x="642489" y="851535"/>
                </a:lnTo>
                <a:lnTo>
                  <a:pt x="648969" y="837946"/>
                </a:lnTo>
                <a:close/>
              </a:path>
              <a:path w="648970" h="915035">
                <a:moveTo>
                  <a:pt x="10941" y="1273"/>
                </a:moveTo>
                <a:lnTo>
                  <a:pt x="0" y="7365"/>
                </a:lnTo>
                <a:lnTo>
                  <a:pt x="507" y="8127"/>
                </a:lnTo>
                <a:lnTo>
                  <a:pt x="888" y="8889"/>
                </a:lnTo>
                <a:lnTo>
                  <a:pt x="2158" y="10160"/>
                </a:lnTo>
                <a:lnTo>
                  <a:pt x="3428" y="11049"/>
                </a:lnTo>
                <a:lnTo>
                  <a:pt x="3937" y="11430"/>
                </a:lnTo>
                <a:lnTo>
                  <a:pt x="52577" y="19938"/>
                </a:lnTo>
                <a:lnTo>
                  <a:pt x="100075" y="23495"/>
                </a:lnTo>
                <a:lnTo>
                  <a:pt x="146050" y="25908"/>
                </a:lnTo>
                <a:lnTo>
                  <a:pt x="197357" y="27686"/>
                </a:lnTo>
                <a:lnTo>
                  <a:pt x="308990" y="29337"/>
                </a:lnTo>
                <a:lnTo>
                  <a:pt x="315975" y="29590"/>
                </a:lnTo>
                <a:lnTo>
                  <a:pt x="355600" y="43941"/>
                </a:lnTo>
                <a:lnTo>
                  <a:pt x="389127" y="71627"/>
                </a:lnTo>
                <a:lnTo>
                  <a:pt x="415416" y="103505"/>
                </a:lnTo>
                <a:lnTo>
                  <a:pt x="441325" y="143383"/>
                </a:lnTo>
                <a:lnTo>
                  <a:pt x="466089" y="190500"/>
                </a:lnTo>
                <a:lnTo>
                  <a:pt x="489584" y="244221"/>
                </a:lnTo>
                <a:lnTo>
                  <a:pt x="511682" y="303911"/>
                </a:lnTo>
                <a:lnTo>
                  <a:pt x="532002" y="368808"/>
                </a:lnTo>
                <a:lnTo>
                  <a:pt x="550418" y="438403"/>
                </a:lnTo>
                <a:lnTo>
                  <a:pt x="566419" y="511810"/>
                </a:lnTo>
                <a:lnTo>
                  <a:pt x="573658" y="549910"/>
                </a:lnTo>
                <a:lnTo>
                  <a:pt x="580135" y="588645"/>
                </a:lnTo>
                <a:lnTo>
                  <a:pt x="585978" y="627888"/>
                </a:lnTo>
                <a:lnTo>
                  <a:pt x="591184" y="667893"/>
                </a:lnTo>
                <a:lnTo>
                  <a:pt x="595503" y="708279"/>
                </a:lnTo>
                <a:lnTo>
                  <a:pt x="599185" y="749173"/>
                </a:lnTo>
                <a:lnTo>
                  <a:pt x="602233" y="790448"/>
                </a:lnTo>
                <a:lnTo>
                  <a:pt x="604266" y="831850"/>
                </a:lnTo>
                <a:lnTo>
                  <a:pt x="604446" y="838836"/>
                </a:lnTo>
                <a:lnTo>
                  <a:pt x="617154" y="838582"/>
                </a:lnTo>
                <a:lnTo>
                  <a:pt x="614807" y="789432"/>
                </a:lnTo>
                <a:lnTo>
                  <a:pt x="611885" y="748030"/>
                </a:lnTo>
                <a:lnTo>
                  <a:pt x="608203" y="707009"/>
                </a:lnTo>
                <a:lnTo>
                  <a:pt x="603757" y="666242"/>
                </a:lnTo>
                <a:lnTo>
                  <a:pt x="598550" y="625983"/>
                </a:lnTo>
                <a:lnTo>
                  <a:pt x="592708" y="586486"/>
                </a:lnTo>
                <a:lnTo>
                  <a:pt x="586105" y="547497"/>
                </a:lnTo>
                <a:lnTo>
                  <a:pt x="578866" y="509143"/>
                </a:lnTo>
                <a:lnTo>
                  <a:pt x="571119" y="471805"/>
                </a:lnTo>
                <a:lnTo>
                  <a:pt x="553719" y="399669"/>
                </a:lnTo>
                <a:lnTo>
                  <a:pt x="534162" y="331850"/>
                </a:lnTo>
                <a:lnTo>
                  <a:pt x="512699" y="268859"/>
                </a:lnTo>
                <a:lnTo>
                  <a:pt x="489584" y="211327"/>
                </a:lnTo>
                <a:lnTo>
                  <a:pt x="464946" y="159893"/>
                </a:lnTo>
                <a:lnTo>
                  <a:pt x="438912" y="115315"/>
                </a:lnTo>
                <a:lnTo>
                  <a:pt x="411860" y="78105"/>
                </a:lnTo>
                <a:lnTo>
                  <a:pt x="383666" y="49022"/>
                </a:lnTo>
                <a:lnTo>
                  <a:pt x="346963" y="25146"/>
                </a:lnTo>
                <a:lnTo>
                  <a:pt x="309118" y="16637"/>
                </a:lnTo>
                <a:lnTo>
                  <a:pt x="224789" y="15748"/>
                </a:lnTo>
                <a:lnTo>
                  <a:pt x="171703" y="14224"/>
                </a:lnTo>
                <a:lnTo>
                  <a:pt x="123062" y="12064"/>
                </a:lnTo>
                <a:lnTo>
                  <a:pt x="62230" y="8000"/>
                </a:lnTo>
                <a:lnTo>
                  <a:pt x="38988" y="5587"/>
                </a:lnTo>
                <a:lnTo>
                  <a:pt x="32638" y="4952"/>
                </a:lnTo>
                <a:lnTo>
                  <a:pt x="26796" y="4063"/>
                </a:lnTo>
                <a:lnTo>
                  <a:pt x="17525" y="2412"/>
                </a:lnTo>
                <a:lnTo>
                  <a:pt x="15875" y="2032"/>
                </a:lnTo>
                <a:lnTo>
                  <a:pt x="11556" y="2032"/>
                </a:lnTo>
                <a:lnTo>
                  <a:pt x="10941" y="1273"/>
                </a:lnTo>
                <a:close/>
              </a:path>
              <a:path w="648970" h="915035">
                <a:moveTo>
                  <a:pt x="11175" y="1143"/>
                </a:moveTo>
                <a:lnTo>
                  <a:pt x="10941" y="1273"/>
                </a:lnTo>
                <a:lnTo>
                  <a:pt x="11556" y="2032"/>
                </a:lnTo>
                <a:lnTo>
                  <a:pt x="11175" y="1143"/>
                </a:lnTo>
                <a:close/>
              </a:path>
              <a:path w="648970" h="915035">
                <a:moveTo>
                  <a:pt x="12293" y="1143"/>
                </a:moveTo>
                <a:lnTo>
                  <a:pt x="11175" y="1143"/>
                </a:lnTo>
                <a:lnTo>
                  <a:pt x="11556" y="2032"/>
                </a:lnTo>
                <a:lnTo>
                  <a:pt x="15875" y="2032"/>
                </a:lnTo>
                <a:lnTo>
                  <a:pt x="14224" y="1650"/>
                </a:lnTo>
                <a:lnTo>
                  <a:pt x="12293" y="1143"/>
                </a:lnTo>
                <a:close/>
              </a:path>
              <a:path w="648970" h="915035">
                <a:moveTo>
                  <a:pt x="10502" y="477"/>
                </a:moveTo>
                <a:lnTo>
                  <a:pt x="11175" y="1015"/>
                </a:lnTo>
                <a:lnTo>
                  <a:pt x="10731" y="1015"/>
                </a:lnTo>
                <a:lnTo>
                  <a:pt x="10941" y="1273"/>
                </a:lnTo>
                <a:lnTo>
                  <a:pt x="11175" y="1143"/>
                </a:lnTo>
                <a:lnTo>
                  <a:pt x="12293" y="1143"/>
                </a:lnTo>
                <a:lnTo>
                  <a:pt x="11810" y="1015"/>
                </a:lnTo>
                <a:lnTo>
                  <a:pt x="11175" y="1015"/>
                </a:lnTo>
                <a:lnTo>
                  <a:pt x="10331" y="523"/>
                </a:lnTo>
                <a:lnTo>
                  <a:pt x="10613" y="523"/>
                </a:lnTo>
                <a:close/>
              </a:path>
              <a:path w="648970" h="915035">
                <a:moveTo>
                  <a:pt x="10188" y="348"/>
                </a:moveTo>
                <a:lnTo>
                  <a:pt x="10331" y="523"/>
                </a:lnTo>
                <a:lnTo>
                  <a:pt x="11175" y="1015"/>
                </a:lnTo>
                <a:lnTo>
                  <a:pt x="10502" y="477"/>
                </a:lnTo>
                <a:lnTo>
                  <a:pt x="10188" y="348"/>
                </a:lnTo>
                <a:close/>
              </a:path>
              <a:path w="648970" h="915035">
                <a:moveTo>
                  <a:pt x="9651" y="126"/>
                </a:moveTo>
                <a:lnTo>
                  <a:pt x="10331" y="523"/>
                </a:lnTo>
                <a:lnTo>
                  <a:pt x="10188" y="348"/>
                </a:lnTo>
                <a:lnTo>
                  <a:pt x="9651" y="126"/>
                </a:lnTo>
                <a:close/>
              </a:path>
              <a:path w="648970" h="915035">
                <a:moveTo>
                  <a:pt x="9906" y="0"/>
                </a:moveTo>
                <a:lnTo>
                  <a:pt x="10188" y="348"/>
                </a:lnTo>
                <a:lnTo>
                  <a:pt x="10502" y="477"/>
                </a:lnTo>
                <a:lnTo>
                  <a:pt x="990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68">
            <a:extLst>
              <a:ext uri="{FF2B5EF4-FFF2-40B4-BE49-F238E27FC236}">
                <a16:creationId xmlns:a16="http://schemas.microsoft.com/office/drawing/2014/main" id="{02F2C20E-C551-442D-A8A6-F0AFEF7854CF}"/>
              </a:ext>
            </a:extLst>
          </p:cNvPr>
          <p:cNvSpPr txBox="1"/>
          <p:nvPr/>
        </p:nvSpPr>
        <p:spPr>
          <a:xfrm>
            <a:off x="1006617" y="2730276"/>
            <a:ext cx="130411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780" marR="100965" indent="11176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Lógica de </a:t>
            </a:r>
            <a:r>
              <a:rPr sz="800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p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dirty="0">
                <a:latin typeface="Calibri"/>
                <a:cs typeface="Calibri"/>
              </a:rPr>
              <a:t>a</a:t>
            </a:r>
            <a:r>
              <a:rPr sz="800" spc="-10" dirty="0">
                <a:latin typeface="Calibri"/>
                <a:cs typeface="Calibri"/>
              </a:rPr>
              <a:t>l</a:t>
            </a:r>
            <a:r>
              <a:rPr sz="800" dirty="0">
                <a:latin typeface="Calibri"/>
                <a:cs typeface="Calibri"/>
              </a:rPr>
              <a:t>e</a:t>
            </a:r>
            <a:r>
              <a:rPr sz="800" spc="-10" dirty="0">
                <a:latin typeface="Calibri"/>
                <a:cs typeface="Calibri"/>
              </a:rPr>
              <a:t>li</a:t>
            </a:r>
            <a:r>
              <a:rPr sz="800" dirty="0">
                <a:latin typeface="Calibri"/>
                <a:cs typeface="Calibri"/>
              </a:rPr>
              <a:t>zac</a:t>
            </a:r>
            <a:r>
              <a:rPr sz="800" spc="-15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ó</a:t>
            </a:r>
            <a:r>
              <a:rPr sz="800" dirty="0"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3" name="object 69">
            <a:extLst>
              <a:ext uri="{FF2B5EF4-FFF2-40B4-BE49-F238E27FC236}">
                <a16:creationId xmlns:a16="http://schemas.microsoft.com/office/drawing/2014/main" id="{9AF77CC8-EC8C-4223-BEA1-4026141243C1}"/>
              </a:ext>
            </a:extLst>
          </p:cNvPr>
          <p:cNvSpPr txBox="1"/>
          <p:nvPr/>
        </p:nvSpPr>
        <p:spPr>
          <a:xfrm>
            <a:off x="1006618" y="2449576"/>
            <a:ext cx="877798" cy="32444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699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370"/>
              </a:spcBef>
            </a:pPr>
            <a:r>
              <a:rPr sz="900" spc="-5" dirty="0">
                <a:latin typeface="Calibri"/>
                <a:cs typeface="Calibri"/>
              </a:rPr>
              <a:t>Lógica</a:t>
            </a:r>
            <a:r>
              <a:rPr sz="900" spc="-20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de</a:t>
            </a:r>
            <a:r>
              <a:rPr sz="900" spc="-25" dirty="0">
                <a:latin typeface="Calibri"/>
                <a:cs typeface="Calibri"/>
              </a:rPr>
              <a:t> </a:t>
            </a:r>
            <a:r>
              <a:rPr sz="900" spc="-5" dirty="0">
                <a:latin typeface="Calibri"/>
                <a:cs typeface="Calibri"/>
              </a:rPr>
              <a:t>negocio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4" name="object 70">
            <a:extLst>
              <a:ext uri="{FF2B5EF4-FFF2-40B4-BE49-F238E27FC236}">
                <a16:creationId xmlns:a16="http://schemas.microsoft.com/office/drawing/2014/main" id="{92356BAE-ED4E-4C1F-B0F4-83F177A7271B}"/>
              </a:ext>
            </a:extLst>
          </p:cNvPr>
          <p:cNvSpPr txBox="1"/>
          <p:nvPr/>
        </p:nvSpPr>
        <p:spPr>
          <a:xfrm>
            <a:off x="5891008" y="2716409"/>
            <a:ext cx="1115611" cy="397545"/>
          </a:xfrm>
          <a:prstGeom prst="rect">
            <a:avLst/>
          </a:prstGeom>
          <a:solidFill>
            <a:srgbClr val="FFFFFF"/>
          </a:solidFill>
          <a:ln w="15875">
            <a:solidFill>
              <a:srgbClr val="42B99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76530">
              <a:lnSpc>
                <a:spcPct val="100000"/>
              </a:lnSpc>
              <a:spcBef>
                <a:spcPts val="675"/>
              </a:spcBef>
            </a:pPr>
            <a:r>
              <a:rPr sz="1000" spc="-5" dirty="0">
                <a:latin typeface="Calibri"/>
                <a:cs typeface="Calibri"/>
              </a:rPr>
              <a:t>Lógica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negocio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6" name="object 72">
            <a:extLst>
              <a:ext uri="{FF2B5EF4-FFF2-40B4-BE49-F238E27FC236}">
                <a16:creationId xmlns:a16="http://schemas.microsoft.com/office/drawing/2014/main" id="{B3D4928E-AAA5-44C0-8C1B-D7B88BB0EA15}"/>
              </a:ext>
            </a:extLst>
          </p:cNvPr>
          <p:cNvSpPr txBox="1"/>
          <p:nvPr/>
        </p:nvSpPr>
        <p:spPr>
          <a:xfrm>
            <a:off x="999170" y="1407194"/>
            <a:ext cx="199649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Enfoque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Clásico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88" name="object 74">
            <a:extLst>
              <a:ext uri="{FF2B5EF4-FFF2-40B4-BE49-F238E27FC236}">
                <a16:creationId xmlns:a16="http://schemas.microsoft.com/office/drawing/2014/main" id="{79DF00D1-E7F9-4D93-89CB-7E3E6B2F6B69}"/>
              </a:ext>
            </a:extLst>
          </p:cNvPr>
          <p:cNvSpPr txBox="1"/>
          <p:nvPr/>
        </p:nvSpPr>
        <p:spPr>
          <a:xfrm>
            <a:off x="5030932" y="1423856"/>
            <a:ext cx="238479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00FF"/>
                </a:solidFill>
                <a:latin typeface="Calibri"/>
                <a:cs typeface="Calibri"/>
              </a:rPr>
              <a:t>Enfoque</a:t>
            </a:r>
            <a:r>
              <a:rPr sz="1800" b="1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Calibri"/>
                <a:cs typeface="Calibri"/>
              </a:rPr>
              <a:t>Big</a:t>
            </a:r>
            <a:r>
              <a:rPr sz="1800" b="1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0000FF"/>
                </a:solidFill>
                <a:latin typeface="Calibri"/>
                <a:cs typeface="Calibri"/>
              </a:rPr>
              <a:t>Data</a:t>
            </a:r>
            <a:endParaRPr sz="180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350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1" y="881939"/>
            <a:ext cx="5914999" cy="3110222"/>
          </a:xfrm>
          <a:ln>
            <a:solidFill>
              <a:srgbClr val="3FC8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88900" algn="l">
              <a:tabLst>
                <a:tab pos="536575" algn="l"/>
                <a:tab pos="5384800" algn="l"/>
              </a:tabLst>
            </a:pPr>
            <a:r>
              <a:rPr lang="es-ES" altLang="es-ES_tradnl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Semana 01: </a:t>
            </a:r>
            <a:r>
              <a:rPr lang="es-ES" altLang="es-ES_tradnl" sz="4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BDAA</a:t>
            </a:r>
            <a:endParaRPr lang="es-419" b="1" dirty="0">
              <a:solidFill>
                <a:srgbClr val="0070C0"/>
              </a:solidFill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3B5467-ABFA-427A-8BAE-EAB917C39100}" type="datetime6">
              <a:rPr kumimoji="0" lang="es-PE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Marzo de 2025</a:t>
            </a:fld>
            <a:endParaRPr kumimoji="0" lang="es-PE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ecancho@tecsup.edu.pe</a:t>
            </a:r>
            <a:endParaRPr kumimoji="0" lang="es-PE" sz="1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79EC90-F7CF-431E-A299-958EC07FDB50}" type="slidenum">
              <a:rPr kumimoji="0" lang="es-PE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PE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Imagen 20" descr=" Texto&#10;&#10;Descripción generada automáticamente">
            <a:extLst>
              <a:ext uri="{FF2B5EF4-FFF2-40B4-BE49-F238E27FC236}">
                <a16:creationId xmlns:a16="http://schemas.microsoft.com/office/drawing/2014/main" id="{9AFD4037-DC07-47B8-A90C-8C2970B52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83"/>
          <a:stretch/>
        </p:blipFill>
        <p:spPr>
          <a:xfrm>
            <a:off x="2588770" y="4361343"/>
            <a:ext cx="3342390" cy="1341486"/>
          </a:xfrm>
          <a:prstGeom prst="rect">
            <a:avLst/>
          </a:prstGeom>
          <a:noFill/>
          <a:ln w="25400" cap="sq" cmpd="sng">
            <a:solidFill>
              <a:srgbClr val="3FC8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7047A84-F05F-4855-8082-46252A2FB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361" y="4361343"/>
            <a:ext cx="2345952" cy="1342800"/>
          </a:xfrm>
          <a:prstGeom prst="rect">
            <a:avLst/>
          </a:prstGeom>
          <a:noFill/>
          <a:ln w="25400" cap="sq" cmpd="sng">
            <a:solidFill>
              <a:srgbClr val="3FC8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 descr=" ">
            <a:extLst>
              <a:ext uri="{FF2B5EF4-FFF2-40B4-BE49-F238E27FC236}">
                <a16:creationId xmlns:a16="http://schemas.microsoft.com/office/drawing/2014/main" id="{B22D636B-5FEB-4D0F-815E-D9B77A5210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3" y="4136234"/>
            <a:ext cx="1845346" cy="1770535"/>
          </a:xfrm>
          <a:prstGeom prst="rect">
            <a:avLst/>
          </a:prstGeom>
          <a:noFill/>
          <a:ln w="25400" cap="sq" cmpd="sng">
            <a:solidFill>
              <a:srgbClr val="3FC8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7C90A6D-E6C9-4F0A-8D0C-120C3D5482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75" y="2428294"/>
            <a:ext cx="1645049" cy="1233787"/>
          </a:xfrm>
          <a:prstGeom prst="rect">
            <a:avLst/>
          </a:prstGeom>
          <a:noFill/>
          <a:ln w="25400" cap="sq" cmpd="sng">
            <a:solidFill>
              <a:srgbClr val="3FC8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730DC4C-38BA-4ACA-9071-B0C528B677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15" y="4419368"/>
            <a:ext cx="2238067" cy="1258455"/>
          </a:xfrm>
          <a:prstGeom prst="rect">
            <a:avLst/>
          </a:prstGeom>
          <a:ln w="12700">
            <a:solidFill>
              <a:srgbClr val="8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777422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1" y="881939"/>
            <a:ext cx="5914999" cy="3110222"/>
          </a:xfrm>
          <a:ln>
            <a:solidFill>
              <a:srgbClr val="3FC8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88900" algn="l">
              <a:tabLst>
                <a:tab pos="536575" algn="l"/>
                <a:tab pos="5384800" algn="l"/>
              </a:tabLst>
            </a:pPr>
            <a:r>
              <a:rPr lang="es-ES" altLang="es-ES_tradnl" sz="4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Aplicaciones de Big Data con Hadoop y/o Apache </a:t>
            </a:r>
            <a:r>
              <a:rPr lang="es-ES" altLang="es-ES_tradnl" sz="44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  <a:endParaRPr lang="es-419" b="1" dirty="0">
              <a:solidFill>
                <a:srgbClr val="FF0000"/>
              </a:solidFill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3B5467-ABFA-427A-8BAE-EAB917C39100}" type="datetime6">
              <a:rPr kumimoji="0" lang="es-PE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Marzo de 2025</a:t>
            </a:fld>
            <a:endParaRPr kumimoji="0" lang="es-PE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ecancho@tecsup.edu.pe</a:t>
            </a:r>
            <a:endParaRPr kumimoji="0" lang="es-PE" sz="1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79EC90-F7CF-431E-A299-958EC07FDB50}" type="slidenum">
              <a:rPr kumimoji="0" lang="es-PE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PE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Imagen 20" descr=" Texto&#10;&#10;Descripción generada automáticamente">
            <a:extLst>
              <a:ext uri="{FF2B5EF4-FFF2-40B4-BE49-F238E27FC236}">
                <a16:creationId xmlns:a16="http://schemas.microsoft.com/office/drawing/2014/main" id="{9AFD4037-DC07-47B8-A90C-8C2970B52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83"/>
          <a:stretch/>
        </p:blipFill>
        <p:spPr>
          <a:xfrm>
            <a:off x="2588770" y="4361343"/>
            <a:ext cx="3342390" cy="1341486"/>
          </a:xfrm>
          <a:prstGeom prst="rect">
            <a:avLst/>
          </a:prstGeom>
          <a:noFill/>
          <a:ln w="25400" cap="sq" cmpd="sng">
            <a:solidFill>
              <a:srgbClr val="3FC8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7047A84-F05F-4855-8082-46252A2FB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361" y="4361343"/>
            <a:ext cx="2345952" cy="1342800"/>
          </a:xfrm>
          <a:prstGeom prst="rect">
            <a:avLst/>
          </a:prstGeom>
          <a:noFill/>
          <a:ln w="25400" cap="sq" cmpd="sng">
            <a:solidFill>
              <a:srgbClr val="3FC8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 descr=" ">
            <a:extLst>
              <a:ext uri="{FF2B5EF4-FFF2-40B4-BE49-F238E27FC236}">
                <a16:creationId xmlns:a16="http://schemas.microsoft.com/office/drawing/2014/main" id="{B22D636B-5FEB-4D0F-815E-D9B77A5210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3" y="4136234"/>
            <a:ext cx="1845346" cy="1770535"/>
          </a:xfrm>
          <a:prstGeom prst="rect">
            <a:avLst/>
          </a:prstGeom>
          <a:noFill/>
          <a:ln w="25400" cap="sq" cmpd="sng">
            <a:solidFill>
              <a:srgbClr val="3FC8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7C90A6D-E6C9-4F0A-8D0C-120C3D5482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75" y="2428294"/>
            <a:ext cx="1645049" cy="1233787"/>
          </a:xfrm>
          <a:prstGeom prst="rect">
            <a:avLst/>
          </a:prstGeom>
          <a:noFill/>
          <a:ln w="25400" cap="sq" cmpd="sng">
            <a:solidFill>
              <a:srgbClr val="3FC8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730DC4C-38BA-4ACA-9071-B0C528B677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15" y="4419368"/>
            <a:ext cx="2238067" cy="1258455"/>
          </a:xfrm>
          <a:prstGeom prst="rect">
            <a:avLst/>
          </a:prstGeom>
          <a:ln w="12700">
            <a:solidFill>
              <a:srgbClr val="8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730109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B80F3-E806-4D58-A1B9-32408B4AB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8680"/>
            <a:ext cx="9144000" cy="720079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altLang="es-ES_tradnl" sz="4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pt-BR" altLang="es-ES_tradnl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Big Data</a:t>
            </a:r>
            <a:endParaRPr lang="es-ES_tradnl" sz="4000" b="1" dirty="0">
              <a:solidFill>
                <a:schemeClr val="tx1"/>
              </a:solidFill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C860C2-0C5E-4F1C-9FFC-4C4F5E561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B88FF-CF60-4C71-B4D3-90206885217F}" type="datetime6">
              <a:rPr lang="es-PE" smtClean="0"/>
              <a:t>Marzo de 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5581F8-D925-4646-ABD7-BF832FF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ecancho@tecsup.edu.pe</a:t>
            </a:r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E57C13-5128-475C-9DC7-EBB32AED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EC90-F7CF-431E-A299-958EC07FDB50}" type="slidenum">
              <a:rPr lang="es-PE" smtClean="0"/>
              <a:t>19</a:t>
            </a:fld>
            <a:endParaRPr lang="es-PE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1A2E69DF-9C9A-4C1F-B02D-0A7872EF6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45355"/>
            <a:ext cx="8964488" cy="575916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Arquitectura para el procesamiento de datos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EC6C208-3B03-4755-A790-D23A72AE0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467"/>
            <a:ext cx="9144000" cy="4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"/>
          <p:cNvSpPr txBox="1">
            <a:spLocks noGrp="1"/>
          </p:cNvSpPr>
          <p:nvPr>
            <p:ph type="title"/>
          </p:nvPr>
        </p:nvSpPr>
        <p:spPr>
          <a:xfrm>
            <a:off x="244929" y="1131094"/>
            <a:ext cx="7685315" cy="9941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rmAutofit/>
          </a:bodyPr>
          <a:lstStyle/>
          <a:p>
            <a:pPr marL="0">
              <a:lnSpc>
                <a:spcPct val="100000"/>
              </a:lnSpc>
              <a:buClr>
                <a:srgbClr val="000000"/>
              </a:buClr>
              <a:buSzPts val="1800"/>
            </a:pPr>
            <a:r>
              <a:rPr lang="es-PE" sz="3000" dirty="0">
                <a:solidFill>
                  <a:schemeClr val="accent5">
                    <a:lumMod val="50000"/>
                  </a:schemeClr>
                </a:solidFill>
              </a:rPr>
              <a:t>Capacidades Terminales:</a:t>
            </a:r>
            <a:endParaRPr sz="3000" dirty="0">
              <a:solidFill>
                <a:schemeClr val="accent5">
                  <a:lumMod val="50000"/>
                </a:schemeClr>
              </a:solidFill>
            </a:endParaRPr>
          </a:p>
          <a:p>
            <a:pPr marL="0">
              <a:buSzPts val="4800"/>
            </a:pPr>
            <a:endParaRPr dirty="0"/>
          </a:p>
        </p:txBody>
      </p:sp>
      <p:sp>
        <p:nvSpPr>
          <p:cNvPr id="81" name="Google Shape;81;p2"/>
          <p:cNvSpPr txBox="1">
            <a:spLocks noGrp="1"/>
          </p:cNvSpPr>
          <p:nvPr>
            <p:ph type="body" idx="1"/>
          </p:nvPr>
        </p:nvSpPr>
        <p:spPr>
          <a:xfrm>
            <a:off x="283029" y="2226469"/>
            <a:ext cx="7647215" cy="32635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rgbClr val="888888"/>
              </a:buClr>
              <a:buSzPts val="2400"/>
              <a:buNone/>
            </a:pPr>
            <a:r>
              <a:rPr lang="es-PE" dirty="0"/>
              <a:t>Comprender fundamentos de Big Data Analytics Avanzada.</a:t>
            </a:r>
          </a:p>
          <a:p>
            <a:pPr marL="0" indent="0">
              <a:spcBef>
                <a:spcPts val="0"/>
              </a:spcBef>
              <a:buClr>
                <a:srgbClr val="888888"/>
              </a:buClr>
              <a:buSzPts val="2400"/>
              <a:buNone/>
            </a:pPr>
            <a:endParaRPr lang="es-PE" dirty="0"/>
          </a:p>
          <a:p>
            <a:pPr marL="0" indent="0">
              <a:spcBef>
                <a:spcPts val="0"/>
              </a:spcBef>
              <a:buClr>
                <a:srgbClr val="888888"/>
              </a:buClr>
              <a:buSzPts val="2400"/>
              <a:buNone/>
            </a:pPr>
            <a:r>
              <a:rPr lang="es-PE" dirty="0"/>
              <a:t>Capacidades de entendimiento de la implementación de modelos relacionados a la Analítica de Big Data.</a:t>
            </a:r>
          </a:p>
          <a:p>
            <a:pPr marL="0" indent="0">
              <a:spcBef>
                <a:spcPts val="0"/>
              </a:spcBef>
              <a:buClr>
                <a:srgbClr val="888888"/>
              </a:buClr>
              <a:buSzPts val="2400"/>
              <a:buNone/>
            </a:pPr>
            <a:endParaRPr lang="es-ES" dirty="0"/>
          </a:p>
          <a:p>
            <a:pPr marL="0" indent="0">
              <a:spcBef>
                <a:spcPts val="0"/>
              </a:spcBef>
              <a:buClr>
                <a:srgbClr val="888888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6634A-594D-4D17-B32C-52CBB9BFD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8680"/>
            <a:ext cx="7892144" cy="1237205"/>
          </a:xfrm>
        </p:spPr>
        <p:txBody>
          <a:bodyPr>
            <a:normAutofit fontScale="90000"/>
          </a:bodyPr>
          <a:lstStyle/>
          <a:p>
            <a:r>
              <a:rPr lang="es-419" b="1" dirty="0">
                <a:solidFill>
                  <a:schemeClr val="accent1"/>
                </a:solidFill>
              </a:rPr>
              <a:t>Algunas de las herramientas aplicadas a las soluciones:</a:t>
            </a:r>
            <a:endParaRPr lang="es-ES_tradnl" b="1" dirty="0">
              <a:solidFill>
                <a:schemeClr val="accent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BE3A51-8ADC-402C-A9D8-EFD2076F3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5886"/>
            <a:ext cx="8104340" cy="459586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s-ES_tradnl" b="1" i="0" u="none" strike="noStrike" dirty="0">
                <a:solidFill>
                  <a:srgbClr val="363636"/>
                </a:solidFill>
                <a:effectLst/>
                <a:highlight>
                  <a:srgbClr val="FFFF00"/>
                </a:highlight>
                <a:latin typeface="unitcomp"/>
                <a:hlinkClick r:id="rId2"/>
              </a:rPr>
              <a:t>Microsoft Power BI</a:t>
            </a:r>
            <a:r>
              <a:rPr lang="es-ES_tradnl" b="1" i="0" u="none" strike="noStrike" dirty="0">
                <a:solidFill>
                  <a:srgbClr val="363636"/>
                </a:solidFill>
                <a:effectLst/>
                <a:highlight>
                  <a:srgbClr val="FFFF00"/>
                </a:highlight>
                <a:latin typeface="unitcomp"/>
              </a:rPr>
              <a:t> </a:t>
            </a:r>
            <a:r>
              <a:rPr lang="es-ES_tradnl" i="0" u="none" strike="noStrike" dirty="0">
                <a:solidFill>
                  <a:srgbClr val="FF0000"/>
                </a:solidFill>
                <a:effectLst/>
                <a:latin typeface="unitcomp"/>
              </a:rPr>
              <a:t>(instalarlo)</a:t>
            </a:r>
            <a:r>
              <a:rPr lang="es-ES_tradnl" b="1" i="0" u="none" strike="noStrike" dirty="0">
                <a:solidFill>
                  <a:srgbClr val="363636"/>
                </a:solidFill>
                <a:effectLst/>
                <a:latin typeface="unitcomp"/>
              </a:rPr>
              <a:t>, Power </a:t>
            </a:r>
            <a:r>
              <a:rPr lang="es-ES_tradnl" b="1" i="0" u="none" strike="noStrike" dirty="0" err="1">
                <a:solidFill>
                  <a:srgbClr val="363636"/>
                </a:solidFill>
                <a:effectLst/>
                <a:latin typeface="unitcomp"/>
              </a:rPr>
              <a:t>Pivot</a:t>
            </a:r>
            <a:r>
              <a:rPr lang="es-ES_tradnl" b="1" i="0" u="none" strike="noStrike" dirty="0">
                <a:solidFill>
                  <a:srgbClr val="363636"/>
                </a:solidFill>
                <a:effectLst/>
                <a:latin typeface="unitcomp"/>
              </a:rPr>
              <a:t>, Power </a:t>
            </a:r>
            <a:r>
              <a:rPr lang="es-ES_tradnl" b="1" i="0" u="none" strike="noStrike" dirty="0" err="1">
                <a:solidFill>
                  <a:srgbClr val="363636"/>
                </a:solidFill>
                <a:effectLst/>
                <a:latin typeface="unitcomp"/>
              </a:rPr>
              <a:t>Query</a:t>
            </a:r>
            <a:r>
              <a:rPr lang="es-ES_tradnl" b="1" i="0" u="none" strike="noStrike" dirty="0">
                <a:solidFill>
                  <a:srgbClr val="363636"/>
                </a:solidFill>
                <a:effectLst/>
                <a:latin typeface="unitcomp"/>
              </a:rPr>
              <a:t>, MS Azure, MS Azure </a:t>
            </a:r>
            <a:r>
              <a:rPr lang="es-ES_tradnl" b="1" i="0" u="none" strike="noStrike" dirty="0" err="1">
                <a:solidFill>
                  <a:srgbClr val="363636"/>
                </a:solidFill>
                <a:effectLst/>
                <a:latin typeface="unitcomp"/>
              </a:rPr>
              <a:t>Synapse</a:t>
            </a:r>
            <a:r>
              <a:rPr lang="es-ES_tradnl" b="1" i="0" u="none" strike="noStrike" dirty="0">
                <a:solidFill>
                  <a:srgbClr val="363636"/>
                </a:solidFill>
                <a:effectLst/>
                <a:latin typeface="unitcomp"/>
              </a:rPr>
              <a:t> Analytics, Power </a:t>
            </a:r>
            <a:r>
              <a:rPr lang="es-ES_tradnl" b="1" i="0" u="none" strike="noStrike" dirty="0" err="1">
                <a:solidFill>
                  <a:srgbClr val="363636"/>
                </a:solidFill>
                <a:effectLst/>
                <a:latin typeface="unitcomp"/>
              </a:rPr>
              <a:t>Automate</a:t>
            </a:r>
            <a:endParaRPr lang="es-ES_tradnl" b="1" i="0" dirty="0">
              <a:solidFill>
                <a:srgbClr val="363636"/>
              </a:solidFill>
              <a:effectLst/>
              <a:latin typeface="unitcomp"/>
            </a:endParaRPr>
          </a:p>
          <a:p>
            <a:pPr>
              <a:lnSpc>
                <a:spcPct val="120000"/>
              </a:lnSpc>
            </a:pPr>
            <a:r>
              <a:rPr lang="es-ES_tradnl" b="1" i="0" u="none" strike="noStrike" dirty="0">
                <a:solidFill>
                  <a:srgbClr val="0098CD"/>
                </a:solidFill>
                <a:effectLst/>
                <a:highlight>
                  <a:srgbClr val="FFFF00"/>
                </a:highlight>
                <a:latin typeface="unitcomp"/>
                <a:hlinkClick r:id="rId3"/>
              </a:rPr>
              <a:t>Tableau</a:t>
            </a:r>
            <a:r>
              <a:rPr lang="es-ES_tradnl" dirty="0"/>
              <a:t>, </a:t>
            </a:r>
            <a:r>
              <a:rPr lang="es-ES_tradnl" b="1" u="sng" dirty="0" err="1">
                <a:highlight>
                  <a:srgbClr val="FFFF00"/>
                </a:highlight>
              </a:rPr>
              <a:t>Looker</a:t>
            </a:r>
            <a:r>
              <a:rPr lang="es-ES_tradnl" dirty="0"/>
              <a:t>, </a:t>
            </a:r>
            <a:r>
              <a:rPr lang="es-ES_tradnl" b="1" i="0" u="none" strike="noStrike" dirty="0" err="1">
                <a:solidFill>
                  <a:srgbClr val="363636"/>
                </a:solidFill>
                <a:effectLst/>
                <a:highlight>
                  <a:srgbClr val="FFFF00"/>
                </a:highlight>
                <a:latin typeface="unitcomp"/>
                <a:hlinkClick r:id="rId4"/>
              </a:rPr>
              <a:t>QlikView</a:t>
            </a:r>
            <a:r>
              <a:rPr lang="es-ES_tradnl" dirty="0"/>
              <a:t>, </a:t>
            </a:r>
            <a:r>
              <a:rPr lang="es-ES_tradnl" dirty="0" err="1"/>
              <a:t>QlikSense</a:t>
            </a:r>
            <a:r>
              <a:rPr lang="es-ES_tradnl" dirty="0"/>
              <a:t>, Python, R (ggplot2)</a:t>
            </a:r>
            <a:endParaRPr lang="es-ES_tradnl" b="1" i="0" dirty="0">
              <a:solidFill>
                <a:srgbClr val="363636"/>
              </a:solidFill>
              <a:effectLst/>
              <a:latin typeface="unitcomp"/>
            </a:endParaRPr>
          </a:p>
          <a:p>
            <a:pPr>
              <a:lnSpc>
                <a:spcPct val="120000"/>
              </a:lnSpc>
            </a:pPr>
            <a:r>
              <a:rPr lang="es-ES_tradnl" dirty="0"/>
              <a:t>SAS JMP, </a:t>
            </a:r>
            <a:r>
              <a:rPr lang="es-ES_tradnl" b="1" i="0" u="none" strike="noStrike" dirty="0">
                <a:solidFill>
                  <a:srgbClr val="0098CD"/>
                </a:solidFill>
                <a:effectLst/>
                <a:latin typeface="unitcomp"/>
                <a:hlinkClick r:id="rId5"/>
              </a:rPr>
              <a:t>SAS BI</a:t>
            </a:r>
            <a:r>
              <a:rPr lang="es-ES_tradnl" dirty="0"/>
              <a:t>, </a:t>
            </a:r>
            <a:r>
              <a:rPr lang="es-ES_tradnl" b="1" i="0" u="none" strike="noStrike" dirty="0">
                <a:solidFill>
                  <a:srgbClr val="363636"/>
                </a:solidFill>
                <a:effectLst/>
                <a:latin typeface="unitcomp"/>
                <a:hlinkClick r:id="rId6"/>
              </a:rPr>
              <a:t>SAP BI</a:t>
            </a:r>
            <a:r>
              <a:rPr lang="es-ES_tradnl" b="1" i="0" u="none" strike="noStrike" dirty="0">
                <a:solidFill>
                  <a:srgbClr val="363636"/>
                </a:solidFill>
                <a:effectLst/>
                <a:latin typeface="unitcomp"/>
              </a:rPr>
              <a:t>...</a:t>
            </a:r>
            <a:endParaRPr lang="es-ES_tradnl" b="1" i="0" dirty="0">
              <a:solidFill>
                <a:srgbClr val="363636"/>
              </a:solidFill>
              <a:effectLst/>
              <a:latin typeface="unitcomp"/>
            </a:endParaRPr>
          </a:p>
          <a:p>
            <a:pPr>
              <a:lnSpc>
                <a:spcPct val="120000"/>
              </a:lnSpc>
            </a:pPr>
            <a:r>
              <a:rPr lang="es-ES_tradnl" dirty="0"/>
              <a:t>Pentaho, </a:t>
            </a:r>
            <a:r>
              <a:rPr lang="es-ES_tradnl" b="1" i="0" u="none" strike="noStrike" dirty="0">
                <a:solidFill>
                  <a:srgbClr val="363636"/>
                </a:solidFill>
                <a:effectLst/>
                <a:latin typeface="unitcomp"/>
                <a:hlinkClick r:id="rId7"/>
              </a:rPr>
              <a:t>Oracle BI</a:t>
            </a:r>
            <a:r>
              <a:rPr lang="es-ES_tradnl" dirty="0"/>
              <a:t>, </a:t>
            </a:r>
            <a:r>
              <a:rPr lang="es-ES_tradnl" b="1" i="0" u="none" strike="noStrike" dirty="0" err="1">
                <a:solidFill>
                  <a:srgbClr val="363636"/>
                </a:solidFill>
                <a:effectLst/>
                <a:latin typeface="unitcomp"/>
                <a:hlinkClick r:id="rId8"/>
              </a:rPr>
              <a:t>MicroStrategy</a:t>
            </a:r>
            <a:r>
              <a:rPr lang="es-ES_tradnl" b="1" i="0" u="none" strike="noStrike" dirty="0">
                <a:solidFill>
                  <a:srgbClr val="363636"/>
                </a:solidFill>
                <a:effectLst/>
                <a:latin typeface="unitcomp"/>
              </a:rPr>
              <a:t>, SQL Server (SSAS)</a:t>
            </a:r>
            <a:r>
              <a:rPr lang="es-ES_tradnl" b="1" dirty="0">
                <a:solidFill>
                  <a:srgbClr val="363636"/>
                </a:solidFill>
                <a:latin typeface="unitcomp"/>
              </a:rPr>
              <a:t>...</a:t>
            </a:r>
            <a:r>
              <a:rPr lang="es-ES_tradnl" b="1" i="0" u="none" strike="noStrike" dirty="0">
                <a:solidFill>
                  <a:srgbClr val="363636"/>
                </a:solidFill>
                <a:effectLst/>
                <a:latin typeface="unitcomp"/>
              </a:rPr>
              <a:t> </a:t>
            </a:r>
            <a:endParaRPr lang="es-ES_tradnl" b="1" i="0" dirty="0">
              <a:solidFill>
                <a:srgbClr val="363636"/>
              </a:solidFill>
              <a:effectLst/>
              <a:latin typeface="unitcomp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_tradnl" b="1" i="0" dirty="0">
                <a:solidFill>
                  <a:srgbClr val="0000FF"/>
                </a:solidFill>
                <a:effectLst/>
                <a:latin typeface="unitcomp"/>
              </a:rPr>
              <a:t>En Data Mining (minería de datos) y analítica de datos:</a:t>
            </a:r>
          </a:p>
          <a:p>
            <a:pPr>
              <a:lnSpc>
                <a:spcPct val="120000"/>
              </a:lnSpc>
            </a:pPr>
            <a:r>
              <a:rPr lang="es-ES_tradnl" b="1" i="0" dirty="0">
                <a:solidFill>
                  <a:srgbClr val="363636"/>
                </a:solidFill>
                <a:effectLst/>
                <a:latin typeface="unitcomp"/>
              </a:rPr>
              <a:t>Python </a:t>
            </a:r>
            <a:r>
              <a:rPr lang="es-ES_tradnl" i="0" u="none" strike="noStrike" dirty="0">
                <a:solidFill>
                  <a:srgbClr val="FF0000"/>
                </a:solidFill>
                <a:effectLst/>
                <a:latin typeface="unitcomp"/>
              </a:rPr>
              <a:t>(instalarse Anaconda y Jupyter Lab)</a:t>
            </a:r>
            <a:r>
              <a:rPr lang="es-ES_tradnl" b="1" i="0" dirty="0">
                <a:solidFill>
                  <a:srgbClr val="363636"/>
                </a:solidFill>
                <a:effectLst/>
                <a:latin typeface="unitcomp"/>
              </a:rPr>
              <a:t>, R </a:t>
            </a:r>
            <a:r>
              <a:rPr lang="es-ES_tradnl" i="0" u="none" strike="noStrike" dirty="0">
                <a:solidFill>
                  <a:srgbClr val="FF0000"/>
                </a:solidFill>
                <a:effectLst/>
                <a:latin typeface="unitcomp"/>
              </a:rPr>
              <a:t>(instalarse R y R Studio)</a:t>
            </a:r>
            <a:r>
              <a:rPr lang="es-ES_tradnl" b="1" i="0" dirty="0">
                <a:solidFill>
                  <a:srgbClr val="363636"/>
                </a:solidFill>
                <a:effectLst/>
                <a:latin typeface="unitcomp"/>
              </a:rPr>
              <a:t>, Weka, RapidMiner, Orange, KNIME </a:t>
            </a:r>
            <a:r>
              <a:rPr lang="es-ES_tradnl" i="0" u="none" strike="noStrike" dirty="0">
                <a:solidFill>
                  <a:srgbClr val="FF0000"/>
                </a:solidFill>
                <a:effectLst/>
                <a:latin typeface="unitcomp"/>
              </a:rPr>
              <a:t>(instalarse los 4, son gratuitos)</a:t>
            </a:r>
            <a:r>
              <a:rPr lang="es-ES_tradnl" b="1" u="none" strike="noStrike" dirty="0">
                <a:solidFill>
                  <a:srgbClr val="363636"/>
                </a:solidFill>
                <a:latin typeface="unitcomp"/>
              </a:rPr>
              <a:t>, SPSS Modeler, SAS Enterprise Miner.</a:t>
            </a:r>
            <a:endParaRPr lang="es-ES_tradnl" b="1" i="0" dirty="0">
              <a:solidFill>
                <a:srgbClr val="363636"/>
              </a:solidFill>
              <a:effectLst/>
              <a:latin typeface="unitcomp"/>
            </a:endParaRPr>
          </a:p>
          <a:p>
            <a:pPr>
              <a:lnSpc>
                <a:spcPct val="120000"/>
              </a:lnSpc>
            </a:pPr>
            <a:endParaRPr lang="es-ES_tradnl" b="1" i="0" dirty="0">
              <a:solidFill>
                <a:srgbClr val="363636"/>
              </a:solidFill>
              <a:effectLst/>
              <a:latin typeface="unitcomp"/>
            </a:endParaRPr>
          </a:p>
          <a:p>
            <a:pPr>
              <a:lnSpc>
                <a:spcPct val="120000"/>
              </a:lnSpc>
            </a:pPr>
            <a:endParaRPr lang="es-ES_tradnl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D2F6E4-9091-4C2D-97D8-E70CCC3C8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96-7689-43D8-9C91-291DC22CB551}" type="datetime6">
              <a:rPr lang="es-PE" smtClean="0"/>
              <a:t>Marzo de 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6E5544-DB2D-4881-A02A-E16210D68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ecancho@tecsup.edu.pe</a:t>
            </a:r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87CCF3-71DF-486D-8198-4F4C13357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EC90-F7CF-431E-A299-958EC07FDB50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766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Visualice datos públicos | Explore, aprenda, comparta | Tableau Public">
            <a:extLst>
              <a:ext uri="{FF2B5EF4-FFF2-40B4-BE49-F238E27FC236}">
                <a16:creationId xmlns:a16="http://schemas.microsoft.com/office/drawing/2014/main" id="{E9700657-D1BA-4E6B-820B-47B7EB1CF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43" y="931481"/>
            <a:ext cx="8505850" cy="523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A4B80F3-E806-4D58-A1B9-32408B4AB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0528" y="548680"/>
            <a:ext cx="9324528" cy="648072"/>
          </a:xfrm>
          <a:ln>
            <a:noFill/>
          </a:ln>
        </p:spPr>
        <p:txBody>
          <a:bodyPr>
            <a:noAutofit/>
          </a:bodyPr>
          <a:lstStyle/>
          <a:p>
            <a:r>
              <a:rPr lang="es-419" altLang="es-ES_tradnl" sz="3200" b="1">
                <a:latin typeface="Arial" panose="020B0604020202020204" pitchFamily="34" charset="0"/>
                <a:cs typeface="Arial" panose="020B0604020202020204" pitchFamily="34" charset="0"/>
              </a:rPr>
              <a:t>Herramientas: </a:t>
            </a:r>
            <a:r>
              <a:rPr lang="es-419" altLang="es-ES_tradnl"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Tableau</a:t>
            </a:r>
            <a:endParaRPr lang="es-ES_tradnl" sz="3200" b="1">
              <a:solidFill>
                <a:schemeClr val="tx1"/>
              </a:solidFill>
            </a:endParaRP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1A2E69DF-9C9A-4C1F-B02D-0A7872EF6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2736"/>
            <a:ext cx="3779912" cy="5251500"/>
          </a:xfrm>
          <a:ln>
            <a:noFill/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419" b="1" dirty="0">
                <a:solidFill>
                  <a:srgbClr val="0000FF"/>
                </a:solidFill>
              </a:rPr>
              <a:t>Tableau Public </a:t>
            </a:r>
            <a:r>
              <a:rPr lang="es-419" dirty="0"/>
              <a:t>es una plataforma gratuita en línea para explorar visualizaciones de datos y compartir con el público general.</a:t>
            </a:r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r>
              <a:rPr lang="es-419" dirty="0"/>
              <a:t> </a:t>
            </a:r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r>
              <a:rPr lang="es-419" dirty="0"/>
              <a:t>Puede crear visualizaciones con </a:t>
            </a:r>
            <a:r>
              <a:rPr lang="es-419" dirty="0">
                <a:solidFill>
                  <a:srgbClr val="0000FF"/>
                </a:solidFill>
              </a:rPr>
              <a:t>Tableau Desktop Professional </a:t>
            </a:r>
            <a:r>
              <a:rPr lang="es-419" dirty="0" err="1">
                <a:solidFill>
                  <a:srgbClr val="0000FF"/>
                </a:solidFill>
              </a:rPr>
              <a:t>Edition</a:t>
            </a:r>
            <a:r>
              <a:rPr lang="es-419" dirty="0">
                <a:solidFill>
                  <a:srgbClr val="0000FF"/>
                </a:solidFill>
              </a:rPr>
              <a:t> </a:t>
            </a:r>
            <a:r>
              <a:rPr lang="es-419" dirty="0"/>
              <a:t>o </a:t>
            </a:r>
            <a:r>
              <a:rPr lang="es-419" dirty="0">
                <a:solidFill>
                  <a:srgbClr val="0000FF"/>
                </a:solidFill>
              </a:rPr>
              <a:t>Tableau Desktop Public </a:t>
            </a:r>
            <a:r>
              <a:rPr lang="es-419" dirty="0" err="1">
                <a:solidFill>
                  <a:srgbClr val="0000FF"/>
                </a:solidFill>
              </a:rPr>
              <a:t>Edition</a:t>
            </a:r>
            <a:r>
              <a:rPr lang="es-419" dirty="0"/>
              <a:t> que es gratuita.</a:t>
            </a:r>
            <a:endParaRPr lang="es-ES_tradnl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C860C2-0C5E-4F1C-9FFC-4C4F5E561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11ACD-24C5-460B-88B6-07A37E61212C}" type="datetime6">
              <a:rPr lang="es-PE" smtClean="0"/>
              <a:t>Marzo de 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5581F8-D925-4646-ABD7-BF832FF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ecancho@tecsup.edu.pe</a:t>
            </a:r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E57C13-5128-475C-9DC7-EBB32AED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EC90-F7CF-431E-A299-958EC07FDB50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770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1" y="881939"/>
            <a:ext cx="5914999" cy="3110222"/>
          </a:xfrm>
          <a:ln>
            <a:solidFill>
              <a:srgbClr val="3FC8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88900" algn="l">
              <a:tabLst>
                <a:tab pos="536575" algn="l"/>
                <a:tab pos="5384800" algn="l"/>
              </a:tabLst>
            </a:pPr>
            <a:r>
              <a:rPr lang="es-419" altLang="es-ES_tradnl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Herramientas y Programación en Big Data Analytics: </a:t>
            </a:r>
            <a:r>
              <a:rPr lang="es-419" altLang="es-ES_tradnl" sz="4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y Python	</a:t>
            </a:r>
            <a:endParaRPr lang="es-419" b="1" dirty="0">
              <a:solidFill>
                <a:srgbClr val="0000FF"/>
              </a:solidFill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B2153C-3A92-49B6-BB3D-E52FDFEF2CA3}" type="datetime6">
              <a:rPr kumimoji="0" lang="es-PE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Marzo de 2025</a:t>
            </a:fld>
            <a:endParaRPr kumimoji="0" lang="es-PE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ecancho@tecsup.edu.pe</a:t>
            </a:r>
            <a:endParaRPr kumimoji="0" lang="es-PE" sz="1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79EC90-F7CF-431E-A299-958EC07FDB50}" type="slidenum">
              <a:rPr kumimoji="0" lang="es-PE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PE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Imagen 20" descr=" Texto&#10;&#10;Descripción generada automáticamente">
            <a:extLst>
              <a:ext uri="{FF2B5EF4-FFF2-40B4-BE49-F238E27FC236}">
                <a16:creationId xmlns:a16="http://schemas.microsoft.com/office/drawing/2014/main" id="{9AFD4037-DC07-47B8-A90C-8C2970B52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83"/>
          <a:stretch/>
        </p:blipFill>
        <p:spPr>
          <a:xfrm>
            <a:off x="2588770" y="4361343"/>
            <a:ext cx="3342390" cy="1341486"/>
          </a:xfrm>
          <a:prstGeom prst="rect">
            <a:avLst/>
          </a:prstGeom>
          <a:noFill/>
          <a:ln w="25400" cap="sq" cmpd="sng">
            <a:solidFill>
              <a:srgbClr val="3FC8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7047A84-F05F-4855-8082-46252A2FB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361" y="4361343"/>
            <a:ext cx="2345952" cy="1342800"/>
          </a:xfrm>
          <a:prstGeom prst="rect">
            <a:avLst/>
          </a:prstGeom>
          <a:noFill/>
          <a:ln w="25400" cap="sq" cmpd="sng">
            <a:solidFill>
              <a:srgbClr val="3FC8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 descr=" ">
            <a:extLst>
              <a:ext uri="{FF2B5EF4-FFF2-40B4-BE49-F238E27FC236}">
                <a16:creationId xmlns:a16="http://schemas.microsoft.com/office/drawing/2014/main" id="{B22D636B-5FEB-4D0F-815E-D9B77A5210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3" y="4136234"/>
            <a:ext cx="1845346" cy="1770535"/>
          </a:xfrm>
          <a:prstGeom prst="rect">
            <a:avLst/>
          </a:prstGeom>
          <a:noFill/>
          <a:ln w="25400" cap="sq" cmpd="sng">
            <a:solidFill>
              <a:srgbClr val="3FC8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7C90A6D-E6C9-4F0A-8D0C-120C3D5482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75" y="2428294"/>
            <a:ext cx="1645049" cy="1233787"/>
          </a:xfrm>
          <a:prstGeom prst="rect">
            <a:avLst/>
          </a:prstGeom>
          <a:noFill/>
          <a:ln w="25400" cap="sq" cmpd="sng">
            <a:solidFill>
              <a:srgbClr val="3FC8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730DC4C-38BA-4ACA-9071-B0C528B677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15" y="4419368"/>
            <a:ext cx="2238067" cy="1258455"/>
          </a:xfrm>
          <a:prstGeom prst="rect">
            <a:avLst/>
          </a:prstGeom>
          <a:ln w="12700">
            <a:solidFill>
              <a:srgbClr val="8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58639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D8332-2F21-4580-88EB-303977B03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8681"/>
            <a:ext cx="9144000" cy="57606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s-ES_tradnl" b="1" dirty="0">
                <a:solidFill>
                  <a:srgbClr val="002060"/>
                </a:solidFill>
              </a:rPr>
              <a:t>Programación en </a:t>
            </a:r>
            <a:r>
              <a:rPr lang="es-ES_tradnl" b="1" u="sng" dirty="0"/>
              <a:t>Big Data</a:t>
            </a:r>
            <a:r>
              <a:rPr lang="es-ES_tradnl" b="1" dirty="0">
                <a:solidFill>
                  <a:srgbClr val="002060"/>
                </a:solidFill>
              </a:rPr>
              <a:t>.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257208-1252-404D-8ACF-269C3FC5F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2777"/>
            <a:ext cx="7200900" cy="1080120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r>
              <a:rPr lang="es-ES_tradnl" dirty="0"/>
              <a:t>Lenguajes y herramientas para programar sobre </a:t>
            </a:r>
            <a:r>
              <a:rPr lang="es-ES_tradnl" b="1" u="sng" dirty="0">
                <a:solidFill>
                  <a:srgbClr val="0000FF"/>
                </a:solidFill>
              </a:rPr>
              <a:t>Big Data</a:t>
            </a:r>
            <a:r>
              <a:rPr lang="es-ES_tradnl" dirty="0"/>
              <a:t>: Destacan </a:t>
            </a:r>
            <a:r>
              <a:rPr lang="es-ES_tradnl" b="1" u="sng" dirty="0"/>
              <a:t>SQL</a:t>
            </a:r>
            <a:r>
              <a:rPr lang="es-ES_tradnl" dirty="0"/>
              <a:t>, </a:t>
            </a:r>
            <a:r>
              <a:rPr lang="es-ES_tradnl" b="1" u="sng" dirty="0">
                <a:solidFill>
                  <a:srgbClr val="0000FF"/>
                </a:solidFill>
              </a:rPr>
              <a:t>el Leguaje R</a:t>
            </a:r>
            <a:r>
              <a:rPr lang="es-ES_tradnl" dirty="0"/>
              <a:t> y </a:t>
            </a:r>
            <a:r>
              <a:rPr lang="es-ES_tradnl" b="1" u="sng" dirty="0">
                <a:solidFill>
                  <a:srgbClr val="FF0000"/>
                </a:solidFill>
              </a:rPr>
              <a:t>Python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C90E63-710C-4748-9429-FC4C70A0E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5DF8-70FA-4CE7-98F9-7079971AE12B}" type="datetime6">
              <a:rPr lang="es-PE" smtClean="0"/>
              <a:t>Marzo de 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72386E-8C0E-4549-853B-774367660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ecancho@tecsup.edu.pe</a:t>
            </a:r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447F69-CBA2-477D-B02E-99070832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EC90-F7CF-431E-A299-958EC07FDB50}" type="slidenum">
              <a:rPr lang="es-PE" smtClean="0"/>
              <a:t>23</a:t>
            </a:fld>
            <a:endParaRPr lang="es-PE"/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CB90AAC2-C980-454E-876B-D0884AAD1F1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04121"/>
            <a:ext cx="9223283" cy="3275241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9A9F4D1-FC82-4346-BC6C-66F2CCFC8DF9}"/>
              </a:ext>
            </a:extLst>
          </p:cNvPr>
          <p:cNvSpPr/>
          <p:nvPr/>
        </p:nvSpPr>
        <p:spPr>
          <a:xfrm>
            <a:off x="0" y="2983024"/>
            <a:ext cx="1763688" cy="1597120"/>
          </a:xfrm>
          <a:prstGeom prst="roundRect">
            <a:avLst/>
          </a:prstGeom>
          <a:noFill/>
          <a:ln w="76200">
            <a:solidFill>
              <a:srgbClr val="FF5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s-ES_tradnl" b="1">
              <a:solidFill>
                <a:srgbClr val="0000FF"/>
              </a:solidFill>
              <a:highlight>
                <a:srgbClr val="FFFF00"/>
              </a:highlight>
              <a:latin typeface="Arial Black" panose="020B0A04020102020204" pitchFamily="34" charset="0"/>
            </a:endParaRPr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6C4BC5CE-5FEC-472D-AAAA-BE50155ADE86}"/>
              </a:ext>
            </a:extLst>
          </p:cNvPr>
          <p:cNvSpPr/>
          <p:nvPr/>
        </p:nvSpPr>
        <p:spPr>
          <a:xfrm>
            <a:off x="854646" y="2323524"/>
            <a:ext cx="593812" cy="648276"/>
          </a:xfrm>
          <a:prstGeom prst="downArrow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s-ES_tradnl" b="1">
              <a:solidFill>
                <a:srgbClr val="0000FF"/>
              </a:solidFill>
              <a:highlight>
                <a:srgbClr val="FFFF00"/>
              </a:highligh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24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D8332-2F21-4580-88EB-303977B03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9700" y="548681"/>
            <a:ext cx="9283700" cy="57606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s-ES_tradnl" b="1" dirty="0">
                <a:solidFill>
                  <a:srgbClr val="002060"/>
                </a:solidFill>
              </a:rPr>
              <a:t>Programación en </a:t>
            </a:r>
            <a:r>
              <a:rPr lang="es-ES_tradnl" b="1" u="sng" dirty="0"/>
              <a:t>Big Data</a:t>
            </a:r>
            <a:r>
              <a:rPr lang="es-ES_tradnl" b="1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257208-1252-404D-8ACF-269C3FC5F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" y="1104136"/>
            <a:ext cx="8752780" cy="962329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ES_tradnl" dirty="0"/>
              <a:t>Lenguajes para programar sobre Big Data: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C90E63-710C-4748-9429-FC4C70A0E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DBEA-0BA9-47B7-9B37-C9603FF611E5}" type="datetime6">
              <a:rPr lang="es-PE" smtClean="0"/>
              <a:t>Marzo de 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72386E-8C0E-4549-853B-774367660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ecancho@tecsup.edu.pe</a:t>
            </a:r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447F69-CBA2-477D-B02E-99070832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EC90-F7CF-431E-A299-958EC07FDB50}" type="slidenum">
              <a:rPr lang="es-PE" smtClean="0"/>
              <a:t>24</a:t>
            </a:fld>
            <a:endParaRPr lang="es-PE"/>
          </a:p>
        </p:txBody>
      </p:sp>
      <p:pic>
        <p:nvPicPr>
          <p:cNvPr id="25" name="object 3">
            <a:extLst>
              <a:ext uri="{FF2B5EF4-FFF2-40B4-BE49-F238E27FC236}">
                <a16:creationId xmlns:a16="http://schemas.microsoft.com/office/drawing/2014/main" id="{146188AD-F5FC-47EE-AE9D-540F49D05CE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293" y="4421192"/>
            <a:ext cx="1516380" cy="452119"/>
          </a:xfrm>
          <a:prstGeom prst="rect">
            <a:avLst/>
          </a:prstGeom>
        </p:spPr>
      </p:pic>
      <p:pic>
        <p:nvPicPr>
          <p:cNvPr id="26" name="object 4">
            <a:extLst>
              <a:ext uri="{FF2B5EF4-FFF2-40B4-BE49-F238E27FC236}">
                <a16:creationId xmlns:a16="http://schemas.microsoft.com/office/drawing/2014/main" id="{02DF5202-5414-43AB-9754-AF5881724E6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6321" y="2914335"/>
            <a:ext cx="1965959" cy="543560"/>
          </a:xfrm>
          <a:prstGeom prst="rect">
            <a:avLst/>
          </a:prstGeom>
        </p:spPr>
      </p:pic>
      <p:pic>
        <p:nvPicPr>
          <p:cNvPr id="27" name="object 5">
            <a:extLst>
              <a:ext uri="{FF2B5EF4-FFF2-40B4-BE49-F238E27FC236}">
                <a16:creationId xmlns:a16="http://schemas.microsoft.com/office/drawing/2014/main" id="{FC335654-7F57-41B5-9D87-BCB954D1C2D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6335" y="3645854"/>
            <a:ext cx="703580" cy="543559"/>
          </a:xfrm>
          <a:prstGeom prst="rect">
            <a:avLst/>
          </a:prstGeom>
        </p:spPr>
      </p:pic>
      <p:pic>
        <p:nvPicPr>
          <p:cNvPr id="29" name="object 7">
            <a:extLst>
              <a:ext uri="{FF2B5EF4-FFF2-40B4-BE49-F238E27FC236}">
                <a16:creationId xmlns:a16="http://schemas.microsoft.com/office/drawing/2014/main" id="{DD4B3698-B4F6-48A0-AB7E-338686C7843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3456" y="5115220"/>
            <a:ext cx="365963" cy="791228"/>
          </a:xfrm>
          <a:prstGeom prst="rect">
            <a:avLst/>
          </a:prstGeom>
          <a:ln>
            <a:noFill/>
            <a:prstDash val="solid"/>
          </a:ln>
        </p:spPr>
      </p:pic>
      <p:sp>
        <p:nvSpPr>
          <p:cNvPr id="30" name="object 8">
            <a:extLst>
              <a:ext uri="{FF2B5EF4-FFF2-40B4-BE49-F238E27FC236}">
                <a16:creationId xmlns:a16="http://schemas.microsoft.com/office/drawing/2014/main" id="{75BDAF49-766D-4364-8850-4B8690DD87E9}"/>
              </a:ext>
            </a:extLst>
          </p:cNvPr>
          <p:cNvSpPr/>
          <p:nvPr/>
        </p:nvSpPr>
        <p:spPr>
          <a:xfrm>
            <a:off x="0" y="6006784"/>
            <a:ext cx="9144000" cy="0"/>
          </a:xfrm>
          <a:custGeom>
            <a:avLst/>
            <a:gdLst/>
            <a:ahLst/>
            <a:cxnLst/>
            <a:rect l="l" t="t" r="r" b="b"/>
            <a:pathLst>
              <a:path w="10631170">
                <a:moveTo>
                  <a:pt x="10630916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B050"/>
            </a:solidFill>
            <a:prstDash val="solid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9">
            <a:extLst>
              <a:ext uri="{FF2B5EF4-FFF2-40B4-BE49-F238E27FC236}">
                <a16:creationId xmlns:a16="http://schemas.microsoft.com/office/drawing/2014/main" id="{B7B7103D-0FA7-4798-813B-E0394F60131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6335" y="2104073"/>
            <a:ext cx="866139" cy="546100"/>
          </a:xfrm>
          <a:prstGeom prst="rect">
            <a:avLst/>
          </a:prstGeom>
        </p:spPr>
      </p:pic>
      <p:sp>
        <p:nvSpPr>
          <p:cNvPr id="32" name="object 10">
            <a:extLst>
              <a:ext uri="{FF2B5EF4-FFF2-40B4-BE49-F238E27FC236}">
                <a16:creationId xmlns:a16="http://schemas.microsoft.com/office/drawing/2014/main" id="{2DA16CFF-80CC-445B-A6F0-EFA80F1A4FD8}"/>
              </a:ext>
            </a:extLst>
          </p:cNvPr>
          <p:cNvSpPr txBox="1"/>
          <p:nvPr/>
        </p:nvSpPr>
        <p:spPr>
          <a:xfrm>
            <a:off x="3382645" y="1976438"/>
            <a:ext cx="5761355" cy="3916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Calibri"/>
                <a:cs typeface="Calibri"/>
              </a:rPr>
              <a:t>Orientado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lang="es-ES_tradnl" sz="1400" b="1" u="sng" spc="-10" dirty="0">
                <a:solidFill>
                  <a:srgbClr val="006600"/>
                </a:solidFill>
                <a:highlight>
                  <a:srgbClr val="FFFF00"/>
                </a:highlight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datos</a:t>
            </a:r>
            <a:r>
              <a:rPr sz="1400" b="1" u="sng" spc="-20" dirty="0">
                <a:solidFill>
                  <a:srgbClr val="006600"/>
                </a:solidFill>
                <a:highlight>
                  <a:srgbClr val="FFFF00"/>
                </a:highlight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spc="-10" dirty="0">
                <a:solidFill>
                  <a:srgbClr val="006600"/>
                </a:solidFill>
                <a:highlight>
                  <a:srgbClr val="FFFF00"/>
                </a:highlight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estructurados</a:t>
            </a:r>
            <a:endParaRPr sz="1400" dirty="0">
              <a:solidFill>
                <a:srgbClr val="006600"/>
              </a:solidFill>
              <a:highlight>
                <a:srgbClr val="FFFF00"/>
              </a:highlight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Calibri"/>
                <a:cs typeface="Calibri"/>
              </a:rPr>
              <a:t>Aprendizaje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fácil</a:t>
            </a:r>
            <a:endParaRPr sz="1400" dirty="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Estándar</a:t>
            </a:r>
            <a:r>
              <a:rPr sz="1400" b="1" u="sng" spc="-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para</a:t>
            </a:r>
            <a:r>
              <a:rPr sz="1400" b="1" u="sng" spc="-3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consultas</a:t>
            </a:r>
            <a:r>
              <a:rPr sz="1400" b="1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a</a:t>
            </a:r>
            <a:r>
              <a:rPr sz="1400" b="1" u="sng" spc="-1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bases</a:t>
            </a:r>
            <a:r>
              <a:rPr sz="1400" b="1" u="sng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de</a:t>
            </a:r>
            <a:r>
              <a:rPr sz="1400" b="1" u="sng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datos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1300" dirty="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Calibri"/>
                <a:cs typeface="Calibri"/>
              </a:rPr>
              <a:t>Orientado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 </a:t>
            </a:r>
            <a:r>
              <a:rPr sz="1400" b="1" u="sng" spc="-10" dirty="0">
                <a:highlight>
                  <a:srgbClr val="FFFF00"/>
                </a:highlight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programación</a:t>
            </a:r>
            <a:r>
              <a:rPr sz="1400" b="1" u="sng" spc="-25" dirty="0">
                <a:highlight>
                  <a:srgbClr val="FFFF00"/>
                </a:highlight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spc="-5" dirty="0">
                <a:highlight>
                  <a:srgbClr val="FFFF00"/>
                </a:highlight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funcional</a:t>
            </a:r>
            <a:endParaRPr sz="1400" dirty="0">
              <a:highlight>
                <a:srgbClr val="FFFF00"/>
              </a:highlight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Calibri"/>
                <a:cs typeface="Calibri"/>
              </a:rPr>
              <a:t>Interpretado,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tipado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muy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flexible</a:t>
            </a:r>
            <a:endParaRPr sz="1400" dirty="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Librerías</a:t>
            </a:r>
            <a:r>
              <a:rPr sz="1400" b="1" u="sng" spc="-3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casi</a:t>
            </a:r>
            <a:r>
              <a:rPr sz="1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para</a:t>
            </a:r>
            <a:r>
              <a:rPr sz="1400" b="1" u="sng" spc="-4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todo</a:t>
            </a:r>
            <a:endParaRPr sz="1400" dirty="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spcBef>
                <a:spcPts val="93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Calibri"/>
                <a:cs typeface="Calibri"/>
              </a:rPr>
              <a:t>Orientado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b="1" u="sng" spc="-10" dirty="0">
                <a:solidFill>
                  <a:srgbClr val="0000FF"/>
                </a:solidFill>
                <a:highlight>
                  <a:srgbClr val="FFFF00"/>
                </a:highlight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estadística</a:t>
            </a:r>
            <a:endParaRPr sz="1400" dirty="0">
              <a:solidFill>
                <a:srgbClr val="0000FF"/>
              </a:solidFill>
              <a:highlight>
                <a:srgbClr val="FFFF00"/>
              </a:highlight>
              <a:latin typeface="Calibri"/>
              <a:cs typeface="Calibri"/>
            </a:endParaRPr>
          </a:p>
          <a:p>
            <a:pPr marL="299720" indent="-287020">
              <a:lnSpc>
                <a:spcPts val="168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Calibri"/>
                <a:cs typeface="Calibri"/>
              </a:rPr>
              <a:t>Interpretado</a:t>
            </a:r>
            <a:endParaRPr sz="1400" dirty="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Gráficos</a:t>
            </a:r>
            <a:r>
              <a:rPr sz="1400" b="1" u="sng" spc="-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avanzados</a:t>
            </a:r>
            <a:r>
              <a:rPr sz="1400" b="1" u="sng" spc="-6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simples </a:t>
            </a:r>
            <a:r>
              <a:rPr sz="1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de</a:t>
            </a:r>
            <a:r>
              <a:rPr sz="1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realizar</a:t>
            </a:r>
            <a:endParaRPr sz="1400" dirty="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spcBef>
                <a:spcPts val="109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Calibri"/>
                <a:cs typeface="Calibri"/>
              </a:rPr>
              <a:t>Orientado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</a:t>
            </a:r>
            <a:r>
              <a:rPr sz="14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programación</a:t>
            </a:r>
            <a:r>
              <a:rPr sz="1400" b="1" u="sng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funcional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y de</a:t>
            </a:r>
            <a:r>
              <a:rPr sz="14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objetos</a:t>
            </a:r>
            <a:endParaRPr sz="1400" dirty="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Calibri"/>
                <a:cs typeface="Calibri"/>
              </a:rPr>
              <a:t>Compilado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tipado</a:t>
            </a:r>
          </a:p>
          <a:p>
            <a:pPr marL="29972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Fork</a:t>
            </a:r>
            <a:r>
              <a:rPr sz="1400" b="1" u="sng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de</a:t>
            </a:r>
            <a:r>
              <a:rPr sz="1400" b="1" u="sng" spc="-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spc="-1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Java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1450" dirty="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latin typeface="Calibri"/>
                <a:cs typeface="Calibri"/>
              </a:rPr>
              <a:t>Orientado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 </a:t>
            </a: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programación</a:t>
            </a:r>
            <a:r>
              <a:rPr sz="1400" b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</a:t>
            </a:r>
            <a:r>
              <a:rPr sz="14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objetos</a:t>
            </a:r>
            <a:endParaRPr sz="1400" dirty="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Calibri"/>
                <a:cs typeface="Calibri"/>
              </a:rPr>
              <a:t>Compilado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tipado</a:t>
            </a:r>
          </a:p>
          <a:p>
            <a:pPr marL="29972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Aprovecha</a:t>
            </a:r>
            <a:r>
              <a:rPr sz="1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muy</a:t>
            </a:r>
            <a:r>
              <a:rPr sz="1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bien</a:t>
            </a:r>
            <a:r>
              <a:rPr sz="1400" b="1" u="sng" spc="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los</a:t>
            </a:r>
            <a:r>
              <a:rPr sz="1400" b="1" u="sng" spc="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servidores con</a:t>
            </a:r>
            <a:r>
              <a:rPr sz="14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grandes recursos</a:t>
            </a:r>
            <a:r>
              <a:rPr sz="1400" b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 computacionales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0FEFA20C-1091-4BCB-BD5B-2D98E7C5B6D3}"/>
              </a:ext>
            </a:extLst>
          </p:cNvPr>
          <p:cNvGrpSpPr/>
          <p:nvPr/>
        </p:nvGrpSpPr>
        <p:grpSpPr>
          <a:xfrm>
            <a:off x="-1" y="1945323"/>
            <a:ext cx="9144001" cy="3126740"/>
            <a:chOff x="-1288416" y="1742123"/>
            <a:chExt cx="10659111" cy="3126740"/>
          </a:xfrm>
        </p:grpSpPr>
        <p:sp>
          <p:nvSpPr>
            <p:cNvPr id="33" name="object 11">
              <a:extLst>
                <a:ext uri="{FF2B5EF4-FFF2-40B4-BE49-F238E27FC236}">
                  <a16:creationId xmlns:a16="http://schemas.microsoft.com/office/drawing/2014/main" id="{5458D265-48BC-41F9-BF4A-69E6FFC39DA3}"/>
                </a:ext>
              </a:extLst>
            </p:cNvPr>
            <p:cNvSpPr/>
            <p:nvPr/>
          </p:nvSpPr>
          <p:spPr>
            <a:xfrm>
              <a:off x="-1288416" y="2534604"/>
              <a:ext cx="10631170" cy="0"/>
            </a:xfrm>
            <a:custGeom>
              <a:avLst/>
              <a:gdLst/>
              <a:ahLst/>
              <a:cxnLst/>
              <a:rect l="l" t="t" r="r" b="b"/>
              <a:pathLst>
                <a:path w="10631170">
                  <a:moveTo>
                    <a:pt x="10630916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B050"/>
              </a:solidFill>
              <a:prstDash val="solid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2">
              <a:extLst>
                <a:ext uri="{FF2B5EF4-FFF2-40B4-BE49-F238E27FC236}">
                  <a16:creationId xmlns:a16="http://schemas.microsoft.com/office/drawing/2014/main" id="{99F966C6-B393-4584-9EA4-42C33E11C789}"/>
                </a:ext>
              </a:extLst>
            </p:cNvPr>
            <p:cNvSpPr/>
            <p:nvPr/>
          </p:nvSpPr>
          <p:spPr>
            <a:xfrm>
              <a:off x="-1288416" y="3367724"/>
              <a:ext cx="10631170" cy="0"/>
            </a:xfrm>
            <a:custGeom>
              <a:avLst/>
              <a:gdLst/>
              <a:ahLst/>
              <a:cxnLst/>
              <a:rect l="l" t="t" r="r" b="b"/>
              <a:pathLst>
                <a:path w="10631170">
                  <a:moveTo>
                    <a:pt x="10630916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B050"/>
              </a:solidFill>
              <a:prstDash val="solid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3">
              <a:extLst>
                <a:ext uri="{FF2B5EF4-FFF2-40B4-BE49-F238E27FC236}">
                  <a16:creationId xmlns:a16="http://schemas.microsoft.com/office/drawing/2014/main" id="{17D7D708-625B-4DCB-A8C0-C8205D2D422D}"/>
                </a:ext>
              </a:extLst>
            </p:cNvPr>
            <p:cNvSpPr/>
            <p:nvPr/>
          </p:nvSpPr>
          <p:spPr>
            <a:xfrm>
              <a:off x="-1260475" y="4104324"/>
              <a:ext cx="10631170" cy="0"/>
            </a:xfrm>
            <a:custGeom>
              <a:avLst/>
              <a:gdLst/>
              <a:ahLst/>
              <a:cxnLst/>
              <a:rect l="l" t="t" r="r" b="b"/>
              <a:pathLst>
                <a:path w="10631170">
                  <a:moveTo>
                    <a:pt x="10630916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B050"/>
              </a:solidFill>
              <a:prstDash val="solid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4">
              <a:extLst>
                <a:ext uri="{FF2B5EF4-FFF2-40B4-BE49-F238E27FC236}">
                  <a16:creationId xmlns:a16="http://schemas.microsoft.com/office/drawing/2014/main" id="{8506D8BF-43C0-47A9-838F-1C49B900FC5B}"/>
                </a:ext>
              </a:extLst>
            </p:cNvPr>
            <p:cNvSpPr/>
            <p:nvPr/>
          </p:nvSpPr>
          <p:spPr>
            <a:xfrm>
              <a:off x="-1260475" y="4868863"/>
              <a:ext cx="10631170" cy="0"/>
            </a:xfrm>
            <a:custGeom>
              <a:avLst/>
              <a:gdLst/>
              <a:ahLst/>
              <a:cxnLst/>
              <a:rect l="l" t="t" r="r" b="b"/>
              <a:pathLst>
                <a:path w="10631170">
                  <a:moveTo>
                    <a:pt x="10630916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B050"/>
              </a:solidFill>
              <a:prstDash val="solid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5">
              <a:extLst>
                <a:ext uri="{FF2B5EF4-FFF2-40B4-BE49-F238E27FC236}">
                  <a16:creationId xmlns:a16="http://schemas.microsoft.com/office/drawing/2014/main" id="{35F544E0-9AC8-4F3D-B4D4-D6CAF7DF24ED}"/>
                </a:ext>
              </a:extLst>
            </p:cNvPr>
            <p:cNvSpPr/>
            <p:nvPr/>
          </p:nvSpPr>
          <p:spPr>
            <a:xfrm>
              <a:off x="-1288416" y="1742123"/>
              <a:ext cx="10631170" cy="0"/>
            </a:xfrm>
            <a:custGeom>
              <a:avLst/>
              <a:gdLst/>
              <a:ahLst/>
              <a:cxnLst/>
              <a:rect l="l" t="t" r="r" b="b"/>
              <a:pathLst>
                <a:path w="10631170">
                  <a:moveTo>
                    <a:pt x="10630916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B050"/>
              </a:solidFill>
              <a:prstDash val="solid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1334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D8332-2F21-4580-88EB-303977B03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8681"/>
            <a:ext cx="6699023" cy="1329117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s-419" b="1" dirty="0">
                <a:solidFill>
                  <a:schemeClr val="tx1"/>
                </a:solidFill>
              </a:rPr>
              <a:t>Herramientas y Plataformas</a:t>
            </a:r>
            <a:br>
              <a:rPr lang="es-419" b="1" dirty="0">
                <a:solidFill>
                  <a:schemeClr val="tx1"/>
                </a:solidFill>
              </a:rPr>
            </a:br>
            <a:r>
              <a:rPr lang="es-419" b="1" dirty="0">
                <a:solidFill>
                  <a:schemeClr val="tx1"/>
                </a:solidFill>
              </a:rPr>
              <a:t>en Proyecto Big Data</a:t>
            </a:r>
            <a:endParaRPr lang="es-ES_tradnl" b="1" dirty="0">
              <a:solidFill>
                <a:schemeClr val="tx1"/>
              </a:solidFill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C90E63-710C-4748-9429-FC4C70A0E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AB6E8-A46F-4092-AA15-B60425EFD4FB}" type="datetime6">
              <a:rPr lang="es-PE" smtClean="0"/>
              <a:t>Marzo de 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72386E-8C0E-4549-853B-774367660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ecancho@tecsup.edu.pe</a:t>
            </a:r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447F69-CBA2-477D-B02E-99070832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EC90-F7CF-431E-A299-958EC07FDB50}" type="slidenum">
              <a:rPr lang="es-PE" smtClean="0"/>
              <a:t>25</a:t>
            </a:fld>
            <a:endParaRPr lang="es-PE"/>
          </a:p>
        </p:txBody>
      </p:sp>
      <p:pic>
        <p:nvPicPr>
          <p:cNvPr id="53" name="object 3">
            <a:extLst>
              <a:ext uri="{FF2B5EF4-FFF2-40B4-BE49-F238E27FC236}">
                <a16:creationId xmlns:a16="http://schemas.microsoft.com/office/drawing/2014/main" id="{887BA483-BE04-4656-BD08-06CE2E5D9F6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42" y="2632917"/>
            <a:ext cx="1186180" cy="312420"/>
          </a:xfrm>
          <a:prstGeom prst="rect">
            <a:avLst/>
          </a:prstGeom>
        </p:spPr>
      </p:pic>
      <p:grpSp>
        <p:nvGrpSpPr>
          <p:cNvPr id="54" name="object 4">
            <a:extLst>
              <a:ext uri="{FF2B5EF4-FFF2-40B4-BE49-F238E27FC236}">
                <a16:creationId xmlns:a16="http://schemas.microsoft.com/office/drawing/2014/main" id="{F999DA7B-C2F5-414C-91A1-2B6C4C334CB4}"/>
              </a:ext>
            </a:extLst>
          </p:cNvPr>
          <p:cNvGrpSpPr/>
          <p:nvPr/>
        </p:nvGrpSpPr>
        <p:grpSpPr>
          <a:xfrm>
            <a:off x="-87855" y="2312773"/>
            <a:ext cx="1277620" cy="3100070"/>
            <a:chOff x="1300480" y="2256789"/>
            <a:chExt cx="1277620" cy="3100070"/>
          </a:xfrm>
        </p:grpSpPr>
        <p:pic>
          <p:nvPicPr>
            <p:cNvPr id="55" name="object 5">
              <a:extLst>
                <a:ext uri="{FF2B5EF4-FFF2-40B4-BE49-F238E27FC236}">
                  <a16:creationId xmlns:a16="http://schemas.microsoft.com/office/drawing/2014/main" id="{8F666475-F84A-44BF-B7A6-786264E91BF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0480" y="3055619"/>
              <a:ext cx="1196340" cy="596899"/>
            </a:xfrm>
            <a:prstGeom prst="rect">
              <a:avLst/>
            </a:prstGeom>
          </p:spPr>
        </p:pic>
        <p:pic>
          <p:nvPicPr>
            <p:cNvPr id="56" name="object 6">
              <a:extLst>
                <a:ext uri="{FF2B5EF4-FFF2-40B4-BE49-F238E27FC236}">
                  <a16:creationId xmlns:a16="http://schemas.microsoft.com/office/drawing/2014/main" id="{ACE99E46-42A3-4B68-A887-807C9328DB7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0040" y="3586479"/>
              <a:ext cx="817880" cy="817880"/>
            </a:xfrm>
            <a:prstGeom prst="rect">
              <a:avLst/>
            </a:prstGeom>
          </p:spPr>
        </p:pic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00FD82E3-7739-4CC4-8102-DC7414F92180}"/>
                </a:ext>
              </a:extLst>
            </p:cNvPr>
            <p:cNvSpPr/>
            <p:nvPr/>
          </p:nvSpPr>
          <p:spPr>
            <a:xfrm>
              <a:off x="2559050" y="2256789"/>
              <a:ext cx="0" cy="3100070"/>
            </a:xfrm>
            <a:custGeom>
              <a:avLst/>
              <a:gdLst/>
              <a:ahLst/>
              <a:cxnLst/>
              <a:rect l="l" t="t" r="r" b="b"/>
              <a:pathLst>
                <a:path h="3100070">
                  <a:moveTo>
                    <a:pt x="0" y="0"/>
                  </a:moveTo>
                  <a:lnTo>
                    <a:pt x="0" y="3099689"/>
                  </a:lnTo>
                </a:path>
              </a:pathLst>
            </a:custGeom>
            <a:ln w="38100">
              <a:solidFill>
                <a:srgbClr val="001F5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8" name="object 8">
            <a:extLst>
              <a:ext uri="{FF2B5EF4-FFF2-40B4-BE49-F238E27FC236}">
                <a16:creationId xmlns:a16="http://schemas.microsoft.com/office/drawing/2014/main" id="{DB562924-04A8-4FE7-B31D-B3241FAFD90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2644" y="2745844"/>
            <a:ext cx="1539240" cy="398779"/>
          </a:xfrm>
          <a:prstGeom prst="rect">
            <a:avLst/>
          </a:prstGeom>
        </p:spPr>
      </p:pic>
      <p:pic>
        <p:nvPicPr>
          <p:cNvPr id="59" name="object 9">
            <a:extLst>
              <a:ext uri="{FF2B5EF4-FFF2-40B4-BE49-F238E27FC236}">
                <a16:creationId xmlns:a16="http://schemas.microsoft.com/office/drawing/2014/main" id="{D102AF18-9F04-4FC8-9501-8396445DFDA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6785" y="3284323"/>
            <a:ext cx="1569720" cy="401320"/>
          </a:xfrm>
          <a:prstGeom prst="rect">
            <a:avLst/>
          </a:prstGeom>
        </p:spPr>
      </p:pic>
      <p:pic>
        <p:nvPicPr>
          <p:cNvPr id="60" name="object 10">
            <a:extLst>
              <a:ext uri="{FF2B5EF4-FFF2-40B4-BE49-F238E27FC236}">
                <a16:creationId xmlns:a16="http://schemas.microsoft.com/office/drawing/2014/main" id="{ABCD72A5-8911-4147-8006-B0C0A87C3D88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10744" y="3810104"/>
            <a:ext cx="1366520" cy="581659"/>
          </a:xfrm>
          <a:prstGeom prst="rect">
            <a:avLst/>
          </a:prstGeom>
        </p:spPr>
      </p:pic>
      <p:pic>
        <p:nvPicPr>
          <p:cNvPr id="61" name="object 11">
            <a:extLst>
              <a:ext uri="{FF2B5EF4-FFF2-40B4-BE49-F238E27FC236}">
                <a16:creationId xmlns:a16="http://schemas.microsoft.com/office/drawing/2014/main" id="{2D817808-87CB-4704-AD21-F4E5E4676AB4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38605" y="2580744"/>
            <a:ext cx="533400" cy="480060"/>
          </a:xfrm>
          <a:prstGeom prst="rect">
            <a:avLst/>
          </a:prstGeom>
        </p:spPr>
      </p:pic>
      <p:pic>
        <p:nvPicPr>
          <p:cNvPr id="62" name="object 12">
            <a:extLst>
              <a:ext uri="{FF2B5EF4-FFF2-40B4-BE49-F238E27FC236}">
                <a16:creationId xmlns:a16="http://schemas.microsoft.com/office/drawing/2014/main" id="{7F9FD962-2ABB-49EC-B78E-06ED8DDA2141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09165" y="2679804"/>
            <a:ext cx="812800" cy="424179"/>
          </a:xfrm>
          <a:prstGeom prst="rect">
            <a:avLst/>
          </a:prstGeom>
        </p:spPr>
      </p:pic>
      <p:grpSp>
        <p:nvGrpSpPr>
          <p:cNvPr id="63" name="object 13">
            <a:extLst>
              <a:ext uri="{FF2B5EF4-FFF2-40B4-BE49-F238E27FC236}">
                <a16:creationId xmlns:a16="http://schemas.microsoft.com/office/drawing/2014/main" id="{5D944280-0644-4BB1-B55C-99673DEAC720}"/>
              </a:ext>
            </a:extLst>
          </p:cNvPr>
          <p:cNvGrpSpPr/>
          <p:nvPr/>
        </p:nvGrpSpPr>
        <p:grpSpPr>
          <a:xfrm>
            <a:off x="3122705" y="2284834"/>
            <a:ext cx="1803400" cy="3128010"/>
            <a:chOff x="4511040" y="2228850"/>
            <a:chExt cx="1803400" cy="3128010"/>
          </a:xfrm>
        </p:grpSpPr>
        <p:pic>
          <p:nvPicPr>
            <p:cNvPr id="64" name="object 14">
              <a:extLst>
                <a:ext uri="{FF2B5EF4-FFF2-40B4-BE49-F238E27FC236}">
                  <a16:creationId xmlns:a16="http://schemas.microsoft.com/office/drawing/2014/main" id="{36BE2C6D-7E15-4D5C-80CD-C3E7472CD758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42180" y="4038600"/>
              <a:ext cx="1328420" cy="485139"/>
            </a:xfrm>
            <a:prstGeom prst="rect">
              <a:avLst/>
            </a:prstGeom>
          </p:spPr>
        </p:pic>
        <p:pic>
          <p:nvPicPr>
            <p:cNvPr id="65" name="object 15">
              <a:extLst>
                <a:ext uri="{FF2B5EF4-FFF2-40B4-BE49-F238E27FC236}">
                  <a16:creationId xmlns:a16="http://schemas.microsoft.com/office/drawing/2014/main" id="{BBA43B5B-AD92-4DDB-9FA3-E7FBB74C376A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57140" y="4417060"/>
              <a:ext cx="960119" cy="485139"/>
            </a:xfrm>
            <a:prstGeom prst="rect">
              <a:avLst/>
            </a:prstGeom>
          </p:spPr>
        </p:pic>
        <p:pic>
          <p:nvPicPr>
            <p:cNvPr id="66" name="object 16">
              <a:extLst>
                <a:ext uri="{FF2B5EF4-FFF2-40B4-BE49-F238E27FC236}">
                  <a16:creationId xmlns:a16="http://schemas.microsoft.com/office/drawing/2014/main" id="{E1CDCA87-8A1F-43DB-8943-7E0FAF8C935B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66920" y="4787900"/>
              <a:ext cx="1290320" cy="568960"/>
            </a:xfrm>
            <a:prstGeom prst="rect">
              <a:avLst/>
            </a:prstGeom>
          </p:spPr>
        </p:pic>
        <p:sp>
          <p:nvSpPr>
            <p:cNvPr id="67" name="object 17">
              <a:extLst>
                <a:ext uri="{FF2B5EF4-FFF2-40B4-BE49-F238E27FC236}">
                  <a16:creationId xmlns:a16="http://schemas.microsoft.com/office/drawing/2014/main" id="{E374A242-BD02-4E3D-B5FB-A4C3202CD84E}"/>
                </a:ext>
              </a:extLst>
            </p:cNvPr>
            <p:cNvSpPr/>
            <p:nvPr/>
          </p:nvSpPr>
          <p:spPr>
            <a:xfrm>
              <a:off x="4530090" y="2228850"/>
              <a:ext cx="0" cy="3100070"/>
            </a:xfrm>
            <a:custGeom>
              <a:avLst/>
              <a:gdLst/>
              <a:ahLst/>
              <a:cxnLst/>
              <a:rect l="l" t="t" r="r" b="b"/>
              <a:pathLst>
                <a:path h="3100070">
                  <a:moveTo>
                    <a:pt x="0" y="0"/>
                  </a:moveTo>
                  <a:lnTo>
                    <a:pt x="0" y="3099689"/>
                  </a:lnTo>
                </a:path>
              </a:pathLst>
            </a:custGeom>
            <a:ln w="38100">
              <a:solidFill>
                <a:srgbClr val="001F5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18">
              <a:extLst>
                <a:ext uri="{FF2B5EF4-FFF2-40B4-BE49-F238E27FC236}">
                  <a16:creationId xmlns:a16="http://schemas.microsoft.com/office/drawing/2014/main" id="{B006E60B-721C-4039-A335-3FF73D9A7B46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42280" y="3660139"/>
              <a:ext cx="398779" cy="401319"/>
            </a:xfrm>
            <a:prstGeom prst="rect">
              <a:avLst/>
            </a:prstGeom>
          </p:spPr>
        </p:pic>
        <p:pic>
          <p:nvPicPr>
            <p:cNvPr id="69" name="object 19">
              <a:extLst>
                <a:ext uri="{FF2B5EF4-FFF2-40B4-BE49-F238E27FC236}">
                  <a16:creationId xmlns:a16="http://schemas.microsoft.com/office/drawing/2014/main" id="{A35CFFDD-1E92-4BB7-8238-C4A13466AB57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88660" y="4841239"/>
              <a:ext cx="525779" cy="378460"/>
            </a:xfrm>
            <a:prstGeom prst="rect">
              <a:avLst/>
            </a:prstGeom>
          </p:spPr>
        </p:pic>
        <p:pic>
          <p:nvPicPr>
            <p:cNvPr id="70" name="object 20">
              <a:extLst>
                <a:ext uri="{FF2B5EF4-FFF2-40B4-BE49-F238E27FC236}">
                  <a16:creationId xmlns:a16="http://schemas.microsoft.com/office/drawing/2014/main" id="{E262488F-07D1-4E36-9FC7-36741F6712DF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32400" y="3319780"/>
              <a:ext cx="1016000" cy="271779"/>
            </a:xfrm>
            <a:prstGeom prst="rect">
              <a:avLst/>
            </a:prstGeom>
          </p:spPr>
        </p:pic>
        <p:pic>
          <p:nvPicPr>
            <p:cNvPr id="71" name="object 21">
              <a:extLst>
                <a:ext uri="{FF2B5EF4-FFF2-40B4-BE49-F238E27FC236}">
                  <a16:creationId xmlns:a16="http://schemas.microsoft.com/office/drawing/2014/main" id="{8738FBEB-DB90-4FB7-916F-13AD03EDB667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44720" y="3106419"/>
              <a:ext cx="452120" cy="787399"/>
            </a:xfrm>
            <a:prstGeom prst="rect">
              <a:avLst/>
            </a:prstGeom>
          </p:spPr>
        </p:pic>
      </p:grpSp>
      <p:pic>
        <p:nvPicPr>
          <p:cNvPr id="72" name="object 22">
            <a:extLst>
              <a:ext uri="{FF2B5EF4-FFF2-40B4-BE49-F238E27FC236}">
                <a16:creationId xmlns:a16="http://schemas.microsoft.com/office/drawing/2014/main" id="{A9D5070F-4055-43FA-B80D-F9ACF12EB35E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251224" y="2756004"/>
            <a:ext cx="1135379" cy="284479"/>
          </a:xfrm>
          <a:prstGeom prst="rect">
            <a:avLst/>
          </a:prstGeom>
        </p:spPr>
      </p:pic>
      <p:grpSp>
        <p:nvGrpSpPr>
          <p:cNvPr id="73" name="object 23">
            <a:extLst>
              <a:ext uri="{FF2B5EF4-FFF2-40B4-BE49-F238E27FC236}">
                <a16:creationId xmlns:a16="http://schemas.microsoft.com/office/drawing/2014/main" id="{9513DC18-80BC-456B-B359-6D75153C3CF7}"/>
              </a:ext>
            </a:extLst>
          </p:cNvPr>
          <p:cNvGrpSpPr/>
          <p:nvPr/>
        </p:nvGrpSpPr>
        <p:grpSpPr>
          <a:xfrm>
            <a:off x="5195345" y="2312773"/>
            <a:ext cx="1394460" cy="3100070"/>
            <a:chOff x="6583680" y="2256789"/>
            <a:chExt cx="1394460" cy="3100070"/>
          </a:xfrm>
        </p:grpSpPr>
        <p:pic>
          <p:nvPicPr>
            <p:cNvPr id="74" name="object 24">
              <a:extLst>
                <a:ext uri="{FF2B5EF4-FFF2-40B4-BE49-F238E27FC236}">
                  <a16:creationId xmlns:a16="http://schemas.microsoft.com/office/drawing/2014/main" id="{F74DFBC1-4637-48C5-B7AF-59A04D96C218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24040" y="4594860"/>
              <a:ext cx="1023620" cy="683259"/>
            </a:xfrm>
            <a:prstGeom prst="rect">
              <a:avLst/>
            </a:prstGeom>
          </p:spPr>
        </p:pic>
        <p:sp>
          <p:nvSpPr>
            <p:cNvPr id="75" name="object 25">
              <a:extLst>
                <a:ext uri="{FF2B5EF4-FFF2-40B4-BE49-F238E27FC236}">
                  <a16:creationId xmlns:a16="http://schemas.microsoft.com/office/drawing/2014/main" id="{5CDAF074-8DED-4EEB-8A87-486D25A40C69}"/>
                </a:ext>
              </a:extLst>
            </p:cNvPr>
            <p:cNvSpPr/>
            <p:nvPr/>
          </p:nvSpPr>
          <p:spPr>
            <a:xfrm>
              <a:off x="7959090" y="2256789"/>
              <a:ext cx="0" cy="3100070"/>
            </a:xfrm>
            <a:custGeom>
              <a:avLst/>
              <a:gdLst/>
              <a:ahLst/>
              <a:cxnLst/>
              <a:rect l="l" t="t" r="r" b="b"/>
              <a:pathLst>
                <a:path h="3100070">
                  <a:moveTo>
                    <a:pt x="0" y="0"/>
                  </a:moveTo>
                  <a:lnTo>
                    <a:pt x="0" y="3099689"/>
                  </a:lnTo>
                </a:path>
              </a:pathLst>
            </a:custGeom>
            <a:ln w="38100">
              <a:solidFill>
                <a:srgbClr val="001F5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26">
              <a:extLst>
                <a:ext uri="{FF2B5EF4-FFF2-40B4-BE49-F238E27FC236}">
                  <a16:creationId xmlns:a16="http://schemas.microsoft.com/office/drawing/2014/main" id="{662EEC1F-C526-4040-9324-D800CF4E7439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83680" y="4188460"/>
              <a:ext cx="609600" cy="706119"/>
            </a:xfrm>
            <a:prstGeom prst="rect">
              <a:avLst/>
            </a:prstGeom>
          </p:spPr>
        </p:pic>
        <p:pic>
          <p:nvPicPr>
            <p:cNvPr id="77" name="object 27">
              <a:extLst>
                <a:ext uri="{FF2B5EF4-FFF2-40B4-BE49-F238E27FC236}">
                  <a16:creationId xmlns:a16="http://schemas.microsoft.com/office/drawing/2014/main" id="{50C99BCC-7831-461B-A523-6D8CD5D84E05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00520" y="3726179"/>
              <a:ext cx="967740" cy="294639"/>
            </a:xfrm>
            <a:prstGeom prst="rect">
              <a:avLst/>
            </a:prstGeom>
          </p:spPr>
        </p:pic>
      </p:grpSp>
      <p:pic>
        <p:nvPicPr>
          <p:cNvPr id="78" name="object 28">
            <a:extLst>
              <a:ext uri="{FF2B5EF4-FFF2-40B4-BE49-F238E27FC236}">
                <a16:creationId xmlns:a16="http://schemas.microsoft.com/office/drawing/2014/main" id="{B7DE2EE4-A23A-40D1-8072-BE317D9B71E0}"/>
              </a:ext>
            </a:extLst>
          </p:cNvPr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213124" y="3230984"/>
            <a:ext cx="1158240" cy="411479"/>
          </a:xfrm>
          <a:prstGeom prst="rect">
            <a:avLst/>
          </a:prstGeom>
        </p:spPr>
      </p:pic>
      <p:sp>
        <p:nvSpPr>
          <p:cNvPr id="79" name="object 29">
            <a:extLst>
              <a:ext uri="{FF2B5EF4-FFF2-40B4-BE49-F238E27FC236}">
                <a16:creationId xmlns:a16="http://schemas.microsoft.com/office/drawing/2014/main" id="{8E345CE6-6FC4-4687-BB44-B7726E9489BD}"/>
              </a:ext>
            </a:extLst>
          </p:cNvPr>
          <p:cNvSpPr txBox="1"/>
          <p:nvPr/>
        </p:nvSpPr>
        <p:spPr>
          <a:xfrm>
            <a:off x="187989" y="2265529"/>
            <a:ext cx="67881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spc="-10" dirty="0">
                <a:latin typeface="Calibri"/>
                <a:cs typeface="Calibri"/>
              </a:rPr>
              <a:t>I</a:t>
            </a:r>
            <a:r>
              <a:rPr sz="1450" b="1" spc="5" dirty="0">
                <a:latin typeface="Calibri"/>
                <a:cs typeface="Calibri"/>
              </a:rPr>
              <a:t>N</a:t>
            </a:r>
            <a:r>
              <a:rPr sz="1450" b="1" spc="10" dirty="0">
                <a:latin typeface="Calibri"/>
                <a:cs typeface="Calibri"/>
              </a:rPr>
              <a:t>G</a:t>
            </a:r>
            <a:r>
              <a:rPr sz="1450" b="1" spc="-15" dirty="0">
                <a:latin typeface="Calibri"/>
                <a:cs typeface="Calibri"/>
              </a:rPr>
              <a:t>E</a:t>
            </a:r>
            <a:r>
              <a:rPr sz="1450" b="1" spc="-10" dirty="0">
                <a:latin typeface="Calibri"/>
                <a:cs typeface="Calibri"/>
              </a:rPr>
              <a:t>S</a:t>
            </a:r>
            <a:r>
              <a:rPr sz="1450" b="1" spc="-120" dirty="0">
                <a:latin typeface="Calibri"/>
                <a:cs typeface="Calibri"/>
              </a:rPr>
              <a:t>T</a:t>
            </a:r>
            <a:r>
              <a:rPr sz="1450" b="1" spc="5" dirty="0">
                <a:latin typeface="Calibri"/>
                <a:cs typeface="Calibri"/>
              </a:rPr>
              <a:t>A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80" name="object 30">
            <a:extLst>
              <a:ext uri="{FF2B5EF4-FFF2-40B4-BE49-F238E27FC236}">
                <a16:creationId xmlns:a16="http://schemas.microsoft.com/office/drawing/2014/main" id="{45C61915-0957-43C8-BDDE-2A34D2C46F6F}"/>
              </a:ext>
            </a:extLst>
          </p:cNvPr>
          <p:cNvSpPr txBox="1"/>
          <p:nvPr/>
        </p:nvSpPr>
        <p:spPr>
          <a:xfrm>
            <a:off x="1370104" y="2265529"/>
            <a:ext cx="154749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dirty="0">
                <a:latin typeface="Calibri"/>
                <a:cs typeface="Calibri"/>
              </a:rPr>
              <a:t>A</a:t>
            </a:r>
            <a:r>
              <a:rPr sz="1450" b="1" spc="5" dirty="0">
                <a:latin typeface="Calibri"/>
                <a:cs typeface="Calibri"/>
              </a:rPr>
              <a:t>LM</a:t>
            </a:r>
            <a:r>
              <a:rPr sz="1450" b="1" spc="-20" dirty="0">
                <a:latin typeface="Calibri"/>
                <a:cs typeface="Calibri"/>
              </a:rPr>
              <a:t>A</a:t>
            </a:r>
            <a:r>
              <a:rPr sz="1450" b="1" spc="10" dirty="0">
                <a:latin typeface="Calibri"/>
                <a:cs typeface="Calibri"/>
              </a:rPr>
              <a:t>CE</a:t>
            </a:r>
            <a:r>
              <a:rPr sz="1450" b="1" spc="5" dirty="0">
                <a:latin typeface="Calibri"/>
                <a:cs typeface="Calibri"/>
              </a:rPr>
              <a:t>N</a:t>
            </a:r>
            <a:r>
              <a:rPr sz="1450" b="1" spc="-5" dirty="0">
                <a:latin typeface="Calibri"/>
                <a:cs typeface="Calibri"/>
              </a:rPr>
              <a:t>A</a:t>
            </a:r>
            <a:r>
              <a:rPr sz="1450" b="1" spc="5" dirty="0">
                <a:latin typeface="Calibri"/>
                <a:cs typeface="Calibri"/>
              </a:rPr>
              <a:t>M</a:t>
            </a:r>
            <a:r>
              <a:rPr sz="1450" b="1" spc="-10" dirty="0">
                <a:latin typeface="Calibri"/>
                <a:cs typeface="Calibri"/>
              </a:rPr>
              <a:t>I</a:t>
            </a:r>
            <a:r>
              <a:rPr sz="1450" b="1" spc="5" dirty="0">
                <a:latin typeface="Calibri"/>
                <a:cs typeface="Calibri"/>
              </a:rPr>
              <a:t>EN</a:t>
            </a:r>
            <a:r>
              <a:rPr sz="1450" b="1" spc="-40" dirty="0">
                <a:latin typeface="Calibri"/>
                <a:cs typeface="Calibri"/>
              </a:rPr>
              <a:t>T</a:t>
            </a:r>
            <a:r>
              <a:rPr sz="1450" b="1" spc="5" dirty="0">
                <a:latin typeface="Calibri"/>
                <a:cs typeface="Calibri"/>
              </a:rPr>
              <a:t>O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81" name="object 31">
            <a:extLst>
              <a:ext uri="{FF2B5EF4-FFF2-40B4-BE49-F238E27FC236}">
                <a16:creationId xmlns:a16="http://schemas.microsoft.com/office/drawing/2014/main" id="{61491713-F00F-4EEC-A70B-17D10EC0B780}"/>
              </a:ext>
            </a:extLst>
          </p:cNvPr>
          <p:cNvSpPr txBox="1"/>
          <p:nvPr/>
        </p:nvSpPr>
        <p:spPr>
          <a:xfrm>
            <a:off x="3417344" y="2265529"/>
            <a:ext cx="137223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spc="-5" dirty="0">
                <a:latin typeface="Calibri"/>
                <a:cs typeface="Calibri"/>
              </a:rPr>
              <a:t>PROCESAMIENTO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82" name="object 32">
            <a:extLst>
              <a:ext uri="{FF2B5EF4-FFF2-40B4-BE49-F238E27FC236}">
                <a16:creationId xmlns:a16="http://schemas.microsoft.com/office/drawing/2014/main" id="{7A13B7ED-CE7C-4667-B01E-B6FA2CB7A272}"/>
              </a:ext>
            </a:extLst>
          </p:cNvPr>
          <p:cNvSpPr txBox="1"/>
          <p:nvPr/>
        </p:nvSpPr>
        <p:spPr>
          <a:xfrm>
            <a:off x="5287420" y="2261338"/>
            <a:ext cx="1092200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spc="-20" dirty="0">
                <a:latin typeface="Calibri"/>
                <a:cs typeface="Calibri"/>
              </a:rPr>
              <a:t>EXPLOTACIÓN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83" name="object 33">
            <a:extLst>
              <a:ext uri="{FF2B5EF4-FFF2-40B4-BE49-F238E27FC236}">
                <a16:creationId xmlns:a16="http://schemas.microsoft.com/office/drawing/2014/main" id="{C8AA1E39-B6AC-48DA-A12C-69D40A8C6770}"/>
              </a:ext>
            </a:extLst>
          </p:cNvPr>
          <p:cNvSpPr txBox="1"/>
          <p:nvPr/>
        </p:nvSpPr>
        <p:spPr>
          <a:xfrm>
            <a:off x="6844821" y="2261338"/>
            <a:ext cx="864869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dirty="0">
                <a:latin typeface="Calibri"/>
                <a:cs typeface="Calibri"/>
              </a:rPr>
              <a:t>GOBIERNO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84" name="object 34">
            <a:extLst>
              <a:ext uri="{FF2B5EF4-FFF2-40B4-BE49-F238E27FC236}">
                <a16:creationId xmlns:a16="http://schemas.microsoft.com/office/drawing/2014/main" id="{C763345F-F789-4E27-B4D8-B968798EF5F1}"/>
              </a:ext>
            </a:extLst>
          </p:cNvPr>
          <p:cNvSpPr txBox="1"/>
          <p:nvPr/>
        </p:nvSpPr>
        <p:spPr>
          <a:xfrm>
            <a:off x="8146571" y="2270229"/>
            <a:ext cx="937260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spc="-5" dirty="0">
                <a:latin typeface="Calibri"/>
                <a:cs typeface="Calibri"/>
              </a:rPr>
              <a:t>SEGURIDAD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85" name="object 35">
            <a:extLst>
              <a:ext uri="{FF2B5EF4-FFF2-40B4-BE49-F238E27FC236}">
                <a16:creationId xmlns:a16="http://schemas.microsoft.com/office/drawing/2014/main" id="{CED0EF11-6143-459B-A4C8-9A25EB5DA688}"/>
              </a:ext>
            </a:extLst>
          </p:cNvPr>
          <p:cNvSpPr/>
          <p:nvPr/>
        </p:nvSpPr>
        <p:spPr>
          <a:xfrm>
            <a:off x="5021355" y="2312773"/>
            <a:ext cx="0" cy="3100070"/>
          </a:xfrm>
          <a:custGeom>
            <a:avLst/>
            <a:gdLst/>
            <a:ahLst/>
            <a:cxnLst/>
            <a:rect l="l" t="t" r="r" b="b"/>
            <a:pathLst>
              <a:path h="3100070">
                <a:moveTo>
                  <a:pt x="0" y="0"/>
                </a:moveTo>
                <a:lnTo>
                  <a:pt x="0" y="3099689"/>
                </a:lnTo>
              </a:path>
            </a:pathLst>
          </a:custGeom>
          <a:ln w="38100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36">
            <a:extLst>
              <a:ext uri="{FF2B5EF4-FFF2-40B4-BE49-F238E27FC236}">
                <a16:creationId xmlns:a16="http://schemas.microsoft.com/office/drawing/2014/main" id="{612A44F0-9F00-424E-8A61-622345D2A671}"/>
              </a:ext>
            </a:extLst>
          </p:cNvPr>
          <p:cNvSpPr/>
          <p:nvPr/>
        </p:nvSpPr>
        <p:spPr>
          <a:xfrm>
            <a:off x="7960134" y="2292454"/>
            <a:ext cx="0" cy="3100070"/>
          </a:xfrm>
          <a:custGeom>
            <a:avLst/>
            <a:gdLst/>
            <a:ahLst/>
            <a:cxnLst/>
            <a:rect l="l" t="t" r="r" b="b"/>
            <a:pathLst>
              <a:path h="3100070">
                <a:moveTo>
                  <a:pt x="0" y="0"/>
                </a:moveTo>
                <a:lnTo>
                  <a:pt x="0" y="3099689"/>
                </a:lnTo>
              </a:path>
            </a:pathLst>
          </a:custGeom>
          <a:ln w="38100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7" name="object 37">
            <a:extLst>
              <a:ext uri="{FF2B5EF4-FFF2-40B4-BE49-F238E27FC236}">
                <a16:creationId xmlns:a16="http://schemas.microsoft.com/office/drawing/2014/main" id="{3E2F0F00-172C-4780-8F06-0715907CDB88}"/>
              </a:ext>
            </a:extLst>
          </p:cNvPr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711724" y="2710284"/>
            <a:ext cx="1148079" cy="223520"/>
          </a:xfrm>
          <a:prstGeom prst="rect">
            <a:avLst/>
          </a:prstGeom>
        </p:spPr>
      </p:pic>
      <p:pic>
        <p:nvPicPr>
          <p:cNvPr id="88" name="object 38">
            <a:extLst>
              <a:ext uri="{FF2B5EF4-FFF2-40B4-BE49-F238E27FC236}">
                <a16:creationId xmlns:a16="http://schemas.microsoft.com/office/drawing/2014/main" id="{6BE262B4-2DFE-4338-992E-62D2338BC5BD}"/>
              </a:ext>
            </a:extLst>
          </p:cNvPr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734584" y="3170023"/>
            <a:ext cx="1150620" cy="474979"/>
          </a:xfrm>
          <a:prstGeom prst="rect">
            <a:avLst/>
          </a:prstGeom>
        </p:spPr>
      </p:pic>
      <p:pic>
        <p:nvPicPr>
          <p:cNvPr id="89" name="object 39">
            <a:extLst>
              <a:ext uri="{FF2B5EF4-FFF2-40B4-BE49-F238E27FC236}">
                <a16:creationId xmlns:a16="http://schemas.microsoft.com/office/drawing/2014/main" id="{1C35B22C-700D-4B19-BB43-DF6664F5439A}"/>
              </a:ext>
            </a:extLst>
          </p:cNvPr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699024" y="3916784"/>
            <a:ext cx="1117600" cy="269239"/>
          </a:xfrm>
          <a:prstGeom prst="rect">
            <a:avLst/>
          </a:prstGeom>
        </p:spPr>
      </p:pic>
      <p:pic>
        <p:nvPicPr>
          <p:cNvPr id="90" name="object 40">
            <a:extLst>
              <a:ext uri="{FF2B5EF4-FFF2-40B4-BE49-F238E27FC236}">
                <a16:creationId xmlns:a16="http://schemas.microsoft.com/office/drawing/2014/main" id="{DFD9F84A-45F3-4F20-B13A-5CCB7949E9D1}"/>
              </a:ext>
            </a:extLst>
          </p:cNvPr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803165" y="4244443"/>
            <a:ext cx="924559" cy="924559"/>
          </a:xfrm>
          <a:prstGeom prst="rect">
            <a:avLst/>
          </a:prstGeom>
        </p:spPr>
      </p:pic>
      <p:pic>
        <p:nvPicPr>
          <p:cNvPr id="91" name="object 41">
            <a:extLst>
              <a:ext uri="{FF2B5EF4-FFF2-40B4-BE49-F238E27FC236}">
                <a16:creationId xmlns:a16="http://schemas.microsoft.com/office/drawing/2014/main" id="{CD93CC31-8239-4648-A68A-5F452C10EAF8}"/>
              </a:ext>
            </a:extLst>
          </p:cNvPr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032524" y="4366363"/>
            <a:ext cx="1125220" cy="523240"/>
          </a:xfrm>
          <a:prstGeom prst="rect">
            <a:avLst/>
          </a:prstGeom>
        </p:spPr>
      </p:pic>
      <p:pic>
        <p:nvPicPr>
          <p:cNvPr id="92" name="object 42">
            <a:extLst>
              <a:ext uri="{FF2B5EF4-FFF2-40B4-BE49-F238E27FC236}">
                <a16:creationId xmlns:a16="http://schemas.microsoft.com/office/drawing/2014/main" id="{5E5D1B4C-130A-4300-A823-B13B7FE51A21}"/>
              </a:ext>
            </a:extLst>
          </p:cNvPr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741184" y="3660243"/>
            <a:ext cx="355600" cy="325119"/>
          </a:xfrm>
          <a:prstGeom prst="rect">
            <a:avLst/>
          </a:prstGeom>
        </p:spPr>
      </p:pic>
      <p:pic>
        <p:nvPicPr>
          <p:cNvPr id="93" name="object 43">
            <a:extLst>
              <a:ext uri="{FF2B5EF4-FFF2-40B4-BE49-F238E27FC236}">
                <a16:creationId xmlns:a16="http://schemas.microsoft.com/office/drawing/2014/main" id="{978947D0-6BC3-4E8E-AE98-25EDEE0733B7}"/>
              </a:ext>
            </a:extLst>
          </p:cNvPr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190005" y="3286863"/>
            <a:ext cx="342900" cy="447040"/>
          </a:xfrm>
          <a:prstGeom prst="rect">
            <a:avLst/>
          </a:prstGeom>
        </p:spPr>
      </p:pic>
      <p:pic>
        <p:nvPicPr>
          <p:cNvPr id="94" name="object 44">
            <a:extLst>
              <a:ext uri="{FF2B5EF4-FFF2-40B4-BE49-F238E27FC236}">
                <a16:creationId xmlns:a16="http://schemas.microsoft.com/office/drawing/2014/main" id="{C62EA135-58C4-4493-8B30-0FD8154D1CC7}"/>
              </a:ext>
            </a:extLst>
          </p:cNvPr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093484" y="3929484"/>
            <a:ext cx="533400" cy="355600"/>
          </a:xfrm>
          <a:prstGeom prst="rect">
            <a:avLst/>
          </a:prstGeom>
        </p:spPr>
      </p:pic>
      <p:grpSp>
        <p:nvGrpSpPr>
          <p:cNvPr id="95" name="object 45">
            <a:extLst>
              <a:ext uri="{FF2B5EF4-FFF2-40B4-BE49-F238E27FC236}">
                <a16:creationId xmlns:a16="http://schemas.microsoft.com/office/drawing/2014/main" id="{30B6BF68-E9FA-4B2E-9539-03CF96C2F0C7}"/>
              </a:ext>
            </a:extLst>
          </p:cNvPr>
          <p:cNvGrpSpPr/>
          <p:nvPr/>
        </p:nvGrpSpPr>
        <p:grpSpPr>
          <a:xfrm>
            <a:off x="8083324" y="2639163"/>
            <a:ext cx="1099820" cy="749300"/>
            <a:chOff x="9471659" y="2583179"/>
            <a:chExt cx="1099820" cy="749300"/>
          </a:xfrm>
        </p:grpSpPr>
        <p:pic>
          <p:nvPicPr>
            <p:cNvPr id="96" name="object 46">
              <a:extLst>
                <a:ext uri="{FF2B5EF4-FFF2-40B4-BE49-F238E27FC236}">
                  <a16:creationId xmlns:a16="http://schemas.microsoft.com/office/drawing/2014/main" id="{E640BE21-B614-494B-9FB3-FB4021614FDB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471659" y="2583179"/>
              <a:ext cx="579120" cy="434339"/>
            </a:xfrm>
            <a:prstGeom prst="rect">
              <a:avLst/>
            </a:prstGeom>
          </p:spPr>
        </p:pic>
        <p:pic>
          <p:nvPicPr>
            <p:cNvPr id="97" name="object 47">
              <a:extLst>
                <a:ext uri="{FF2B5EF4-FFF2-40B4-BE49-F238E27FC236}">
                  <a16:creationId xmlns:a16="http://schemas.microsoft.com/office/drawing/2014/main" id="{4AC7C74E-A5CA-4DD4-8293-94E6535FD114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078719" y="2842259"/>
              <a:ext cx="492759" cy="490220"/>
            </a:xfrm>
            <a:prstGeom prst="rect">
              <a:avLst/>
            </a:prstGeom>
          </p:spPr>
        </p:pic>
      </p:grpSp>
      <p:pic>
        <p:nvPicPr>
          <p:cNvPr id="98" name="object 48">
            <a:extLst>
              <a:ext uri="{FF2B5EF4-FFF2-40B4-BE49-F238E27FC236}">
                <a16:creationId xmlns:a16="http://schemas.microsoft.com/office/drawing/2014/main" id="{971426A8-1F8F-41A9-8C9B-A472158770AF}"/>
              </a:ext>
            </a:extLst>
          </p:cNvPr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172769" y="5085184"/>
            <a:ext cx="971231" cy="327659"/>
          </a:xfrm>
          <a:prstGeom prst="rect">
            <a:avLst/>
          </a:prstGeom>
        </p:spPr>
      </p:pic>
      <p:pic>
        <p:nvPicPr>
          <p:cNvPr id="1026" name="Picture 2" descr="Power BI no puede encontrar la aplicación? Recupere el acceso con estos 3  pasos - Mundowin">
            <a:extLst>
              <a:ext uri="{FF2B5EF4-FFF2-40B4-BE49-F238E27FC236}">
                <a16:creationId xmlns:a16="http://schemas.microsoft.com/office/drawing/2014/main" id="{1E758EE8-1271-4792-8265-2BD421CD0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83" y="5407607"/>
            <a:ext cx="908720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Logo, symbol, meaning, history, PNG">
            <a:extLst>
              <a:ext uri="{FF2B5EF4-FFF2-40B4-BE49-F238E27FC236}">
                <a16:creationId xmlns:a16="http://schemas.microsoft.com/office/drawing/2014/main" id="{D81D939A-BDC8-1A11-DAE4-7577D74E6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145" y="1274547"/>
            <a:ext cx="167640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 Tutorial | Learn R Programming Language Tutorial - javatpoint">
            <a:extLst>
              <a:ext uri="{FF2B5EF4-FFF2-40B4-BE49-F238E27FC236}">
                <a16:creationId xmlns:a16="http://schemas.microsoft.com/office/drawing/2014/main" id="{4B2B8A57-A91F-1E51-7741-BF9B77C39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46" y="1383666"/>
            <a:ext cx="754482" cy="75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0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0BF133-4E00-8820-1265-C30DE2A3FF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s-ES" b="1" dirty="0">
                <a:solidFill>
                  <a:schemeClr val="tx1"/>
                </a:solidFill>
              </a:rPr>
              <a:t>CONCLUSIONES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66B423-912C-904F-1416-FC1FDF622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785886"/>
            <a:ext cx="8890000" cy="4340278"/>
          </a:xfrm>
          <a:ln>
            <a:noFill/>
          </a:ln>
        </p:spPr>
        <p:txBody>
          <a:bodyPr>
            <a:normAutofit fontScale="92500"/>
          </a:bodyPr>
          <a:lstStyle/>
          <a:p>
            <a:r>
              <a:rPr lang="es-ES" sz="3600" b="1" dirty="0"/>
              <a:t>Hadoop es uno de los </a:t>
            </a:r>
            <a:r>
              <a:rPr lang="es-ES" sz="3600" b="1" dirty="0" err="1"/>
              <a:t>frameworks</a:t>
            </a:r>
            <a:r>
              <a:rPr lang="es-ES" sz="3600" b="1" dirty="0"/>
              <a:t> clave en una arquitectura de Big Data</a:t>
            </a:r>
          </a:p>
          <a:p>
            <a:r>
              <a:rPr lang="es-ES" sz="3600" b="1" dirty="0"/>
              <a:t>Es importante aprender a trabajar con programación en Big Data:  SQL, R, Python</a:t>
            </a:r>
          </a:p>
          <a:p>
            <a:r>
              <a:rPr lang="es-ES" sz="3600" b="1" dirty="0" err="1"/>
              <a:t>HiveQL</a:t>
            </a:r>
            <a:r>
              <a:rPr lang="es-ES" sz="3600" b="1" dirty="0"/>
              <a:t> es un lenguaje de consultas basado en SQL</a:t>
            </a:r>
          </a:p>
          <a:p>
            <a:r>
              <a:rPr lang="es-ES" sz="3600" b="1" dirty="0" err="1"/>
              <a:t>Spark</a:t>
            </a:r>
            <a:r>
              <a:rPr lang="es-ES" sz="3600" b="1" dirty="0"/>
              <a:t> permite programar en R y Python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9636FE-00A5-005D-242B-0B1B5CD4A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FF1B-44F6-4379-984A-5752735EAFFE}" type="datetime6">
              <a:rPr lang="es-PE" smtClean="0"/>
              <a:t>Marzo de 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6EA467-FB51-D055-30FF-9BD8ED34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ecancho@tecsup.edu.pe</a:t>
            </a:r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A26CD0-8FA4-70F4-8123-ACDB882C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EC90-F7CF-431E-A299-958EC07FDB50}" type="slidenum">
              <a:rPr lang="es-PE" smtClean="0"/>
              <a:t>26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462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1" y="881939"/>
            <a:ext cx="5914999" cy="3110222"/>
          </a:xfrm>
          <a:ln>
            <a:solidFill>
              <a:srgbClr val="3FC8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88900" algn="l">
              <a:tabLst>
                <a:tab pos="536575" algn="l"/>
                <a:tab pos="5384800" algn="l"/>
              </a:tabLst>
            </a:pPr>
            <a:r>
              <a:rPr lang="es-419" altLang="es-ES_tradnl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Referencias Bibliográficas</a:t>
            </a:r>
            <a:endParaRPr lang="es-419" b="1" dirty="0">
              <a:solidFill>
                <a:srgbClr val="FF0000"/>
              </a:solidFill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615797-87AA-420B-A518-A9DAB3B00257}" type="datetime6">
              <a:rPr kumimoji="0" lang="es-PE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Marzo de 2025</a:t>
            </a:fld>
            <a:endParaRPr kumimoji="0" lang="es-PE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ecancho@tecsup.edu.pe</a:t>
            </a:r>
            <a:endParaRPr kumimoji="0" lang="es-PE" sz="1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79EC90-F7CF-431E-A299-958EC07FDB50}" type="slidenum">
              <a:rPr kumimoji="0" lang="es-PE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s-PE" sz="1400" b="1" i="0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Imagen 20" descr=" Texto&#10;&#10;Descripción generada automáticamente">
            <a:extLst>
              <a:ext uri="{FF2B5EF4-FFF2-40B4-BE49-F238E27FC236}">
                <a16:creationId xmlns:a16="http://schemas.microsoft.com/office/drawing/2014/main" id="{9AFD4037-DC07-47B8-A90C-8C2970B52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83"/>
          <a:stretch/>
        </p:blipFill>
        <p:spPr>
          <a:xfrm>
            <a:off x="2588770" y="4361343"/>
            <a:ext cx="3342390" cy="1341486"/>
          </a:xfrm>
          <a:prstGeom prst="rect">
            <a:avLst/>
          </a:prstGeom>
          <a:noFill/>
          <a:ln w="25400" cap="sq" cmpd="sng">
            <a:solidFill>
              <a:srgbClr val="3FC8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7047A84-F05F-4855-8082-46252A2FB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361" y="4361343"/>
            <a:ext cx="2345952" cy="1342800"/>
          </a:xfrm>
          <a:prstGeom prst="rect">
            <a:avLst/>
          </a:prstGeom>
          <a:noFill/>
          <a:ln w="25400" cap="sq" cmpd="sng">
            <a:solidFill>
              <a:srgbClr val="3FC8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 descr=" ">
            <a:extLst>
              <a:ext uri="{FF2B5EF4-FFF2-40B4-BE49-F238E27FC236}">
                <a16:creationId xmlns:a16="http://schemas.microsoft.com/office/drawing/2014/main" id="{B22D636B-5FEB-4D0F-815E-D9B77A5210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3" y="4136234"/>
            <a:ext cx="1845346" cy="1770535"/>
          </a:xfrm>
          <a:prstGeom prst="rect">
            <a:avLst/>
          </a:prstGeom>
          <a:noFill/>
          <a:ln w="25400" cap="sq" cmpd="sng">
            <a:solidFill>
              <a:srgbClr val="3FC8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7C90A6D-E6C9-4F0A-8D0C-120C3D5482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75" y="2428294"/>
            <a:ext cx="1645049" cy="1233787"/>
          </a:xfrm>
          <a:prstGeom prst="rect">
            <a:avLst/>
          </a:prstGeom>
          <a:noFill/>
          <a:ln w="25400" cap="sq" cmpd="sng">
            <a:solidFill>
              <a:srgbClr val="3FC8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730DC4C-38BA-4ACA-9071-B0C528B677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15" y="4419368"/>
            <a:ext cx="2238067" cy="1258455"/>
          </a:xfrm>
          <a:prstGeom prst="rect">
            <a:avLst/>
          </a:prstGeom>
          <a:ln w="12700">
            <a:solidFill>
              <a:srgbClr val="8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05011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920A14BF-1A2B-4EDC-9BB8-F9847A50AF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49274"/>
            <a:ext cx="8892480" cy="868363"/>
          </a:xfrm>
        </p:spPr>
        <p:txBody>
          <a:bodyPr>
            <a:normAutofit/>
          </a:bodyPr>
          <a:lstStyle/>
          <a:p>
            <a:r>
              <a:rPr lang="es-419" altLang="es-ES_tradnl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Referencias Bibliográficas - 1</a:t>
            </a:r>
            <a:endParaRPr lang="es-ES" altLang="en-001" sz="3200" dirty="0">
              <a:solidFill>
                <a:srgbClr val="002060"/>
              </a:solidFill>
            </a:endParaRP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DD78612E-947C-4381-9A5E-CE5750A887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1608559"/>
            <a:ext cx="8280276" cy="4839692"/>
          </a:xfrm>
        </p:spPr>
        <p:txBody>
          <a:bodyPr rtlCol="0">
            <a:normAutofit fontScale="85000" lnSpcReduction="10000"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ES" sz="2000" dirty="0">
                <a:solidFill>
                  <a:schemeClr val="tx1"/>
                </a:solidFill>
              </a:rPr>
              <a:t>"</a:t>
            </a:r>
            <a:r>
              <a:rPr lang="es-419" sz="2000" dirty="0">
                <a:solidFill>
                  <a:schemeClr val="tx1"/>
                </a:solidFill>
              </a:rPr>
              <a:t>Big Data, fundamentos y  tópicos avanzados</a:t>
            </a:r>
            <a:r>
              <a:rPr lang="es-ES" sz="2000" dirty="0">
                <a:solidFill>
                  <a:schemeClr val="tx1"/>
                </a:solidFill>
              </a:rPr>
              <a:t>", </a:t>
            </a:r>
            <a:r>
              <a:rPr lang="es-419" sz="2000" dirty="0">
                <a:solidFill>
                  <a:schemeClr val="tx1"/>
                </a:solidFill>
              </a:rPr>
              <a:t>parte de la formación Big Data </a:t>
            </a:r>
            <a:r>
              <a:rPr lang="es-419" sz="2000" dirty="0" err="1">
                <a:solidFill>
                  <a:schemeClr val="tx1"/>
                </a:solidFill>
              </a:rPr>
              <a:t>Engineer</a:t>
            </a:r>
            <a:r>
              <a:rPr lang="es-419" sz="2000" dirty="0">
                <a:solidFill>
                  <a:schemeClr val="tx1"/>
                </a:solidFill>
              </a:rPr>
              <a:t> de Big Data </a:t>
            </a:r>
            <a:r>
              <a:rPr lang="es-419" sz="2000" dirty="0" err="1">
                <a:solidFill>
                  <a:schemeClr val="tx1"/>
                </a:solidFill>
              </a:rPr>
              <a:t>Academy</a:t>
            </a:r>
            <a:r>
              <a:rPr lang="es-419" sz="2000" dirty="0">
                <a:solidFill>
                  <a:schemeClr val="tx1"/>
                </a:solidFill>
              </a:rPr>
              <a:t>, Alonso Melgarejo</a:t>
            </a:r>
            <a:r>
              <a:rPr lang="es-ES_tradnl" sz="2000" b="0" i="0" u="none" strike="noStrike" baseline="0" dirty="0">
                <a:latin typeface="CMR9"/>
              </a:rPr>
              <a:t>. </a:t>
            </a:r>
            <a:r>
              <a:rPr lang="es-ES_tradnl" sz="2000" b="0" i="0" u="none" strike="noStrike" baseline="0" dirty="0" err="1">
                <a:latin typeface="CMR9"/>
              </a:rPr>
              <a:t>Retrieved</a:t>
            </a:r>
            <a:r>
              <a:rPr lang="es-ES_tradnl" sz="2000" b="0" i="0" u="none" strike="noStrike" baseline="0" dirty="0">
                <a:latin typeface="CMR9"/>
              </a:rPr>
              <a:t> Nov 2021. https://www.bigdataacademy.org/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ES_tradnl" sz="2000" dirty="0">
                <a:solidFill>
                  <a:schemeClr val="tx1"/>
                </a:solidFill>
                <a:latin typeface="CMR9"/>
              </a:rPr>
              <a:t>"</a:t>
            </a:r>
            <a:r>
              <a:rPr lang="es-419" sz="2000" dirty="0">
                <a:solidFill>
                  <a:schemeClr val="tx1"/>
                </a:solidFill>
                <a:latin typeface="CMR9"/>
              </a:rPr>
              <a:t>Big Data: una exploración de investigaciones, tecnologías y casos de aplicación</a:t>
            </a:r>
            <a:r>
              <a:rPr lang="es-ES_tradnl" sz="2000" dirty="0">
                <a:solidFill>
                  <a:schemeClr val="tx1"/>
                </a:solidFill>
                <a:latin typeface="CMR9"/>
              </a:rPr>
              <a:t>", </a:t>
            </a:r>
            <a:r>
              <a:rPr lang="es-419" sz="2000" dirty="0">
                <a:solidFill>
                  <a:schemeClr val="tx1"/>
                </a:solidFill>
                <a:latin typeface="CMR9"/>
              </a:rPr>
              <a:t>Universidad Nacional de Colombia, COLOMBIA, </a:t>
            </a:r>
            <a:r>
              <a:rPr lang="es-419" sz="2000" dirty="0" err="1">
                <a:solidFill>
                  <a:schemeClr val="tx1"/>
                </a:solidFill>
                <a:latin typeface="CMR9"/>
              </a:rPr>
              <a:t>Emilcy</a:t>
            </a:r>
            <a:r>
              <a:rPr lang="es-419" sz="2000" dirty="0">
                <a:solidFill>
                  <a:schemeClr val="tx1"/>
                </a:solidFill>
                <a:latin typeface="CMR9"/>
              </a:rPr>
              <a:t> J. Hernández-Leal, </a:t>
            </a:r>
            <a:r>
              <a:rPr lang="es-419" sz="2000" dirty="0" err="1">
                <a:solidFill>
                  <a:schemeClr val="tx1"/>
                </a:solidFill>
                <a:latin typeface="CMR9"/>
              </a:rPr>
              <a:t>TecnoL</a:t>
            </a:r>
            <a:r>
              <a:rPr lang="es-419" sz="2000" dirty="0">
                <a:solidFill>
                  <a:schemeClr val="tx1"/>
                </a:solidFill>
                <a:latin typeface="CMR9"/>
              </a:rPr>
              <a:t>. vol.20 no.39 Medellín May/</a:t>
            </a:r>
            <a:r>
              <a:rPr lang="es-419" sz="2000" dirty="0" err="1">
                <a:solidFill>
                  <a:schemeClr val="tx1"/>
                </a:solidFill>
                <a:latin typeface="CMR9"/>
              </a:rPr>
              <a:t>Aug</a:t>
            </a:r>
            <a:r>
              <a:rPr lang="es-419" sz="2000" dirty="0">
                <a:solidFill>
                  <a:schemeClr val="tx1"/>
                </a:solidFill>
                <a:latin typeface="CMR9"/>
              </a:rPr>
              <a:t>. 2017.</a:t>
            </a:r>
          </a:p>
          <a:p>
            <a:pPr>
              <a:lnSpc>
                <a:spcPct val="90000"/>
              </a:lnSpc>
              <a:defRPr/>
            </a:pPr>
            <a:r>
              <a:rPr lang="es-419" sz="2000" dirty="0">
                <a:solidFill>
                  <a:schemeClr val="tx1"/>
                </a:solidFill>
                <a:latin typeface="CMR9"/>
              </a:rPr>
              <a:t>"Formación senior en  Hadoop"</a:t>
            </a:r>
            <a:r>
              <a:rPr lang="es-ES" sz="2000" dirty="0">
                <a:solidFill>
                  <a:schemeClr val="tx1"/>
                </a:solidFill>
              </a:rPr>
              <a:t>, </a:t>
            </a:r>
            <a:r>
              <a:rPr lang="es-419" sz="2000" dirty="0">
                <a:solidFill>
                  <a:schemeClr val="tx1"/>
                </a:solidFill>
              </a:rPr>
              <a:t>parte de la formación Big Data </a:t>
            </a:r>
            <a:r>
              <a:rPr lang="es-419" sz="2000" dirty="0" err="1">
                <a:solidFill>
                  <a:schemeClr val="tx1"/>
                </a:solidFill>
              </a:rPr>
              <a:t>Engineer</a:t>
            </a:r>
            <a:r>
              <a:rPr lang="es-419" sz="2000" dirty="0">
                <a:solidFill>
                  <a:schemeClr val="tx1"/>
                </a:solidFill>
              </a:rPr>
              <a:t> de Big Data </a:t>
            </a:r>
            <a:r>
              <a:rPr lang="es-419" sz="2000" dirty="0" err="1">
                <a:solidFill>
                  <a:schemeClr val="tx1"/>
                </a:solidFill>
              </a:rPr>
              <a:t>Academy</a:t>
            </a:r>
            <a:r>
              <a:rPr lang="es-419" sz="2000" dirty="0">
                <a:solidFill>
                  <a:schemeClr val="tx1"/>
                </a:solidFill>
              </a:rPr>
              <a:t>, Alonso Melgarejo</a:t>
            </a:r>
            <a:r>
              <a:rPr lang="es-ES_tradnl" sz="2000" b="0" i="0" u="none" strike="noStrike" baseline="0" dirty="0">
                <a:latin typeface="CMR9"/>
              </a:rPr>
              <a:t>. </a:t>
            </a:r>
            <a:r>
              <a:rPr lang="es-ES_tradnl" sz="2000" b="0" i="0" u="none" strike="noStrike" baseline="0" dirty="0" err="1">
                <a:latin typeface="CMR9"/>
              </a:rPr>
              <a:t>Retrieved</a:t>
            </a:r>
            <a:r>
              <a:rPr lang="es-ES_tradnl" sz="2000" b="0" i="0" u="none" strike="noStrike" baseline="0" dirty="0">
                <a:latin typeface="CMR9"/>
              </a:rPr>
              <a:t> Nov 2021.</a:t>
            </a:r>
          </a:p>
          <a:p>
            <a:pPr>
              <a:lnSpc>
                <a:spcPct val="90000"/>
              </a:lnSpc>
              <a:defRPr/>
            </a:pPr>
            <a:r>
              <a:rPr lang="es-419" sz="2000" dirty="0">
                <a:solidFill>
                  <a:schemeClr val="tx1"/>
                </a:solidFill>
                <a:latin typeface="CMR9"/>
              </a:rPr>
              <a:t>"Infraestructura para Big Data", Javier Salazar </a:t>
            </a:r>
            <a:r>
              <a:rPr lang="es-419" sz="2000" dirty="0" err="1">
                <a:solidFill>
                  <a:schemeClr val="tx1"/>
                </a:solidFill>
                <a:latin typeface="CMR9"/>
              </a:rPr>
              <a:t>Argonza</a:t>
            </a:r>
            <a:r>
              <a:rPr lang="es-419" sz="2000" dirty="0">
                <a:solidFill>
                  <a:schemeClr val="tx1"/>
                </a:solidFill>
                <a:latin typeface="CMR9"/>
              </a:rPr>
              <a:t>, UNAM - Universidad Autónoma de México</a:t>
            </a:r>
            <a:r>
              <a:rPr lang="es-ES_tradnl" sz="2000" b="0" i="0" u="none" strike="noStrike" baseline="0" dirty="0">
                <a:latin typeface="CMR9"/>
              </a:rPr>
              <a:t>. </a:t>
            </a:r>
            <a:r>
              <a:rPr lang="es-ES_tradnl" sz="2000" b="0" i="0" u="none" strike="noStrike" baseline="0" dirty="0" err="1">
                <a:latin typeface="CMR9"/>
              </a:rPr>
              <a:t>Retrieved</a:t>
            </a:r>
            <a:r>
              <a:rPr lang="es-ES_tradnl" sz="2000" b="0" i="0" u="none" strike="noStrike" baseline="0" dirty="0">
                <a:latin typeface="CMR9"/>
              </a:rPr>
              <a:t> Nov 2021. http://www.revista.unam.mx/ </a:t>
            </a:r>
          </a:p>
          <a:p>
            <a:pPr>
              <a:lnSpc>
                <a:spcPct val="90000"/>
              </a:lnSpc>
              <a:defRPr/>
            </a:pPr>
            <a:r>
              <a:rPr lang="es-ES_tradnl" sz="2000" dirty="0">
                <a:latin typeface="CMR9"/>
              </a:rPr>
              <a:t>"Las tecnologías Big Data", Juan José Luna. </a:t>
            </a:r>
            <a:r>
              <a:rPr lang="es-419" sz="2000" dirty="0">
                <a:latin typeface="CMR9"/>
              </a:rPr>
              <a:t>.R</a:t>
            </a:r>
            <a:r>
              <a:rPr lang="es-ES_tradnl" sz="2000" dirty="0" err="1">
                <a:latin typeface="CMR9"/>
              </a:rPr>
              <a:t>etrieved</a:t>
            </a:r>
            <a:r>
              <a:rPr lang="es-ES_tradnl" sz="2000" dirty="0">
                <a:latin typeface="CMR9"/>
              </a:rPr>
              <a:t> Nov 2021. https://www.teldat.com/</a:t>
            </a:r>
          </a:p>
          <a:p>
            <a:pPr>
              <a:lnSpc>
                <a:spcPct val="90000"/>
              </a:lnSpc>
              <a:defRPr/>
            </a:pPr>
            <a:r>
              <a:rPr lang="es-ES_tradnl" sz="2000" dirty="0">
                <a:latin typeface="CMR9"/>
              </a:rPr>
              <a:t>"</a:t>
            </a:r>
            <a:r>
              <a:rPr lang="es-419" sz="2000" dirty="0">
                <a:latin typeface="CMR9"/>
              </a:rPr>
              <a:t>Qué infraestructura es la más utilizada para los proyectos de Big Data</a:t>
            </a:r>
            <a:r>
              <a:rPr lang="es-ES_tradnl" sz="2000" dirty="0">
                <a:latin typeface="CMR9"/>
              </a:rPr>
              <a:t>", 2018, Jessica Rodríguez, México, https://www.menta.com.mx/</a:t>
            </a:r>
          </a:p>
          <a:p>
            <a:pPr>
              <a:lnSpc>
                <a:spcPct val="90000"/>
              </a:lnSpc>
              <a:defRPr/>
            </a:pPr>
            <a:r>
              <a:rPr lang="es-ES_tradnl" sz="2000" dirty="0">
                <a:latin typeface="CMR9"/>
              </a:rPr>
              <a:t>"Big Data, Teoría", </a:t>
            </a:r>
            <a:r>
              <a:rPr lang="es-419" sz="2000" dirty="0">
                <a:solidFill>
                  <a:schemeClr val="tx1"/>
                </a:solidFill>
              </a:rPr>
              <a:t>parte de la formación Big Data </a:t>
            </a:r>
            <a:r>
              <a:rPr lang="es-419" sz="2000" dirty="0" err="1">
                <a:solidFill>
                  <a:schemeClr val="tx1"/>
                </a:solidFill>
              </a:rPr>
              <a:t>Engineer</a:t>
            </a:r>
            <a:r>
              <a:rPr lang="es-419" sz="2000" dirty="0">
                <a:solidFill>
                  <a:schemeClr val="tx1"/>
                </a:solidFill>
              </a:rPr>
              <a:t> de Big Data </a:t>
            </a:r>
            <a:r>
              <a:rPr lang="es-419" sz="2000" dirty="0" err="1">
                <a:solidFill>
                  <a:schemeClr val="tx1"/>
                </a:solidFill>
              </a:rPr>
              <a:t>Academy</a:t>
            </a:r>
            <a:r>
              <a:rPr lang="es-419" sz="2000" dirty="0">
                <a:solidFill>
                  <a:schemeClr val="tx1"/>
                </a:solidFill>
              </a:rPr>
              <a:t>, Alonso Melgarejo</a:t>
            </a:r>
            <a:r>
              <a:rPr lang="es-ES_tradnl" sz="2000" b="0" i="0" u="none" strike="noStrike" baseline="0" dirty="0">
                <a:latin typeface="CMR9"/>
              </a:rPr>
              <a:t>. </a:t>
            </a:r>
            <a:r>
              <a:rPr lang="es-ES_tradnl" sz="2000" b="0" i="0" u="none" strike="noStrike" baseline="0" dirty="0" err="1">
                <a:latin typeface="CMR9"/>
              </a:rPr>
              <a:t>Retrieved</a:t>
            </a:r>
            <a:r>
              <a:rPr lang="es-ES_tradnl" sz="2000" b="0" i="0" u="none" strike="noStrike" baseline="0" dirty="0">
                <a:latin typeface="CMR9"/>
              </a:rPr>
              <a:t> Nov 2021.</a:t>
            </a:r>
          </a:p>
          <a:p>
            <a:pPr>
              <a:lnSpc>
                <a:spcPct val="90000"/>
              </a:lnSpc>
              <a:defRPr/>
            </a:pPr>
            <a:r>
              <a:rPr lang="es-ES_tradnl" sz="2000" dirty="0">
                <a:latin typeface="CMR9"/>
              </a:rPr>
              <a:t>"</a:t>
            </a:r>
            <a:r>
              <a:rPr lang="es-419" sz="2000" dirty="0">
                <a:latin typeface="CMR9"/>
              </a:rPr>
              <a:t>Implementación de nuevas tecnologías en el Big Data", </a:t>
            </a:r>
            <a:r>
              <a:rPr lang="es-419" sz="2000" b="1" dirty="0">
                <a:latin typeface="CMR9"/>
              </a:rPr>
              <a:t>CEUPE - Centro Europeo de Posgrado</a:t>
            </a:r>
            <a:r>
              <a:rPr lang="es-419" sz="2000" dirty="0">
                <a:latin typeface="CMR9"/>
              </a:rPr>
              <a:t>, </a:t>
            </a:r>
            <a:r>
              <a:rPr lang="es-419" sz="2000" b="1" dirty="0">
                <a:latin typeface="CMR9"/>
              </a:rPr>
              <a:t>Maestría en Big Data Analytics</a:t>
            </a:r>
            <a:r>
              <a:rPr lang="es-419" sz="2000" dirty="0">
                <a:latin typeface="CMR9"/>
              </a:rPr>
              <a:t>. </a:t>
            </a:r>
            <a:r>
              <a:rPr lang="es-ES_tradnl" sz="2000" dirty="0" err="1">
                <a:latin typeface="CMR9"/>
              </a:rPr>
              <a:t>Retrieved</a:t>
            </a:r>
            <a:r>
              <a:rPr lang="es-ES_tradnl" sz="2000" dirty="0">
                <a:latin typeface="CMR9"/>
              </a:rPr>
              <a:t> Nov 2021. </a:t>
            </a:r>
            <a:r>
              <a:rPr lang="es-419" sz="2000" dirty="0">
                <a:latin typeface="CMR9"/>
              </a:rPr>
              <a:t>https://ceupe.com.ar/</a:t>
            </a:r>
          </a:p>
          <a:p>
            <a:pPr>
              <a:lnSpc>
                <a:spcPct val="90000"/>
              </a:lnSpc>
              <a:defRPr/>
            </a:pPr>
            <a:endParaRPr lang="es-ES_tradnl" sz="2000" b="0" i="0" u="none" strike="noStrike" baseline="0" dirty="0">
              <a:latin typeface="CMR9"/>
            </a:endParaRPr>
          </a:p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endParaRPr lang="es-419" sz="2000" dirty="0">
              <a:solidFill>
                <a:schemeClr val="tx1"/>
              </a:solidFill>
              <a:latin typeface="CMR9"/>
            </a:endParaRPr>
          </a:p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endParaRPr lang="es-419" sz="2000" dirty="0">
              <a:solidFill>
                <a:schemeClr val="tx1"/>
              </a:solidFill>
            </a:endParaRPr>
          </a:p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endParaRPr lang="en-US" altLang="x-none" sz="2000" dirty="0"/>
          </a:p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endParaRPr lang="en-US" altLang="x-none" sz="2000" dirty="0"/>
          </a:p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endParaRPr lang="es-ES" altLang="x-none" sz="2000" dirty="0"/>
          </a:p>
        </p:txBody>
      </p:sp>
      <p:sp>
        <p:nvSpPr>
          <p:cNvPr id="75780" name="Marcador de número de diapositiva 1">
            <a:extLst>
              <a:ext uri="{FF2B5EF4-FFF2-40B4-BE49-F238E27FC236}">
                <a16:creationId xmlns:a16="http://schemas.microsoft.com/office/drawing/2014/main" id="{EAE7A311-FE91-48B3-AEC3-322CE57016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3E7CC444-8241-4CED-80FD-7D3BBEA34CFA}" type="slidenum">
              <a:rPr lang="es-ES" altLang="en-US" sz="140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28</a:t>
            </a:fld>
            <a:endParaRPr lang="es-ES" altLang="en-US" sz="1400">
              <a:latin typeface="Arial" panose="020B0604020202020204" pitchFamily="34" charset="0"/>
            </a:endParaRPr>
          </a:p>
        </p:txBody>
      </p:sp>
      <p:sp>
        <p:nvSpPr>
          <p:cNvPr id="75781" name="Marcador de pie de página 1">
            <a:extLst>
              <a:ext uri="{FF2B5EF4-FFF2-40B4-BE49-F238E27FC236}">
                <a16:creationId xmlns:a16="http://schemas.microsoft.com/office/drawing/2014/main" id="{7849FDC3-AF51-454B-8F2E-56436080DC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203848" y="6448251"/>
            <a:ext cx="312234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altLang="en-001">
                <a:solidFill>
                  <a:srgbClr val="000099"/>
                </a:solidFill>
              </a:rPr>
              <a:t>ecancho@tecsup.edu.pe</a:t>
            </a:r>
            <a:endParaRPr lang="es-ES" altLang="en-001" dirty="0">
              <a:solidFill>
                <a:srgbClr val="000099"/>
              </a:solidFill>
            </a:endParaRPr>
          </a:p>
        </p:txBody>
      </p:sp>
      <p:sp>
        <p:nvSpPr>
          <p:cNvPr id="75782" name="Marcador de fecha 2">
            <a:extLst>
              <a:ext uri="{FF2B5EF4-FFF2-40B4-BE49-F238E27FC236}">
                <a16:creationId xmlns:a16="http://schemas.microsoft.com/office/drawing/2014/main" id="{760EBDF9-7AD3-4625-B2B9-9C6156EEE19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97E552-4202-4A88-960B-89E84CAF0797}" type="datetime6">
              <a:rPr lang="es-PE" altLang="en-001" smtClean="0">
                <a:solidFill>
                  <a:srgbClr val="000099"/>
                </a:solidFill>
              </a:rPr>
              <a:t>Marzo de 2025</a:t>
            </a:fld>
            <a:endParaRPr lang="es-PE" altLang="en-001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30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920A14BF-1A2B-4EDC-9BB8-F9847A50AF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49274"/>
            <a:ext cx="8892480" cy="8683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419" altLang="es-ES_tradnl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Referencias Bibliográficas - 2</a:t>
            </a:r>
            <a:endParaRPr lang="es-ES" altLang="en-001" sz="3200" dirty="0">
              <a:solidFill>
                <a:srgbClr val="002060"/>
              </a:solidFill>
            </a:endParaRP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DD78612E-947C-4381-9A5E-CE5750A887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608559"/>
            <a:ext cx="9144000" cy="4839692"/>
          </a:xfrm>
          <a:ln>
            <a:noFill/>
          </a:ln>
        </p:spPr>
        <p:txBody>
          <a:bodyPr rtlCol="0">
            <a:normAutofit fontScale="92500" lnSpcReduction="10000"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MX" altLang="x-none" dirty="0"/>
              <a:t>Listado de fuentes del trabajo de investigación y autores: 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MX" altLang="x-none" sz="1800" dirty="0"/>
              <a:t>Miguel Quiroz </a:t>
            </a:r>
            <a:r>
              <a:rPr lang="es-MX" altLang="x-none" sz="1800" dirty="0" err="1"/>
              <a:t>Martinez</a:t>
            </a:r>
            <a:r>
              <a:rPr lang="es-MX" altLang="x-none" sz="1800" dirty="0"/>
              <a:t>, Universidad Politécnica </a:t>
            </a:r>
            <a:r>
              <a:rPr lang="es-MX" altLang="x-none" sz="1800" dirty="0" err="1"/>
              <a:t>Salesian</a:t>
            </a:r>
            <a:r>
              <a:rPr lang="es-MX" altLang="x-none" sz="1800" dirty="0"/>
              <a:t> (2019), </a:t>
            </a:r>
            <a:r>
              <a:rPr lang="es-419" altLang="x-none" sz="1800" dirty="0"/>
              <a:t>Proceso de diseño de una arquitectura Big Data para el análisis de grandes volúmenes de datos e información, Revista Opuntia Brava: </a:t>
            </a:r>
            <a:r>
              <a:rPr lang="es-419" altLang="x-none" sz="1800" dirty="0">
                <a:hlinkClick r:id="rId2"/>
              </a:rPr>
              <a:t>http://opuntiabrava.ult.edu.cu/index.php/opuntiabrava/article/view/968/</a:t>
            </a:r>
            <a:endParaRPr lang="es-MX" altLang="x-none" sz="1800" dirty="0"/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altLang="x-none" sz="1800" dirty="0"/>
              <a:t>EXPLORING DATA WAREHOUSES AND DATA QUALITY de spotlessdata.com en: </a:t>
            </a:r>
            <a:r>
              <a:rPr lang="en-US" altLang="x-none" sz="1800" dirty="0">
                <a:hlinkClick r:id="rId3"/>
              </a:rPr>
              <a:t>https://web.archive.org/web/20180726071809/https://spotlessdata.com/blog/exploring-data-warehouses-and-data-quality  </a:t>
            </a:r>
            <a:endParaRPr lang="es-PE" sz="2400" dirty="0"/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altLang="x-none" sz="1800" dirty="0" err="1"/>
              <a:t>Dedić</a:t>
            </a:r>
            <a:r>
              <a:rPr lang="en-US" altLang="x-none" sz="1800" dirty="0"/>
              <a:t>, N. and Stanier C., 2016., "An Evaluation of the Challenges of Multilingualism in Data Warehouse Development" in 18th International Conference on Enterprise Information Systems - ICEIS 2016, p. 196.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419" altLang="x-none" sz="1800" dirty="0"/>
              <a:t>Diseñando una arquitectura Big Data para procesamiento de datos de producción, de https://www.lisdatasolutions.com/ en: </a:t>
            </a:r>
            <a:r>
              <a:rPr lang="es-419" altLang="x-none" sz="1800" dirty="0">
                <a:hlinkClick r:id="rId4"/>
              </a:rPr>
              <a:t>https://www.lisdatasolutions.com/blog/arquitectura-big-data-para-procesamiento-de-datos-de-produccion/</a:t>
            </a:r>
            <a:endParaRPr lang="es-419" altLang="x-none" sz="1800" dirty="0"/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MX" altLang="x-none" sz="1800" dirty="0"/>
              <a:t>Juan José Camargo, </a:t>
            </a:r>
            <a:r>
              <a:rPr lang="es-MX" altLang="x-none" sz="1800" dirty="0" err="1"/>
              <a:t>VegaJonathan</a:t>
            </a:r>
            <a:r>
              <a:rPr lang="es-MX" altLang="x-none" sz="1800" dirty="0"/>
              <a:t> Felipe Camargo </a:t>
            </a:r>
            <a:r>
              <a:rPr lang="es-MX" altLang="x-none" sz="1800" dirty="0" err="1"/>
              <a:t>Ortega,Luis</a:t>
            </a:r>
            <a:r>
              <a:rPr lang="es-MX" altLang="x-none" sz="1800" dirty="0"/>
              <a:t> Joyanes Aguilar (2015). </a:t>
            </a:r>
            <a:r>
              <a:rPr lang="pt-BR" altLang="x-none" sz="1800" dirty="0"/>
              <a:t>ARQUITECTURA TECNOLÓGICA PARA BIG DATA, Revista Científica </a:t>
            </a:r>
            <a:r>
              <a:rPr lang="pt-BR" altLang="x-none" sz="1800" dirty="0">
                <a:hlinkClick r:id="rId5"/>
              </a:rPr>
              <a:t>https://revistas.udistrital.edu.co/index.php/revcie/article/view/8451</a:t>
            </a:r>
            <a:endParaRPr lang="es-MX" altLang="x-none" sz="1800" dirty="0"/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endParaRPr lang="es-ES" altLang="x-none" sz="2400" dirty="0"/>
          </a:p>
        </p:txBody>
      </p:sp>
      <p:sp>
        <p:nvSpPr>
          <p:cNvPr id="75780" name="Marcador de número de diapositiva 1">
            <a:extLst>
              <a:ext uri="{FF2B5EF4-FFF2-40B4-BE49-F238E27FC236}">
                <a16:creationId xmlns:a16="http://schemas.microsoft.com/office/drawing/2014/main" id="{EAE7A311-FE91-48B3-AEC3-322CE57016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3E7CC444-8241-4CED-80FD-7D3BBEA34CFA}" type="slidenum">
              <a:rPr lang="es-ES" altLang="en-US" sz="140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29</a:t>
            </a:fld>
            <a:endParaRPr lang="es-ES" altLang="en-US" sz="1400">
              <a:latin typeface="Arial" panose="020B0604020202020204" pitchFamily="34" charset="0"/>
            </a:endParaRPr>
          </a:p>
        </p:txBody>
      </p:sp>
      <p:sp>
        <p:nvSpPr>
          <p:cNvPr id="75781" name="Marcador de pie de página 1">
            <a:extLst>
              <a:ext uri="{FF2B5EF4-FFF2-40B4-BE49-F238E27FC236}">
                <a16:creationId xmlns:a16="http://schemas.microsoft.com/office/drawing/2014/main" id="{7849FDC3-AF51-454B-8F2E-56436080DC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347864" y="6448251"/>
            <a:ext cx="2808312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altLang="en-001">
                <a:solidFill>
                  <a:srgbClr val="000099"/>
                </a:solidFill>
              </a:rPr>
              <a:t>ecancho@tecsup.edu.pe</a:t>
            </a:r>
            <a:endParaRPr lang="es-ES" altLang="en-001" dirty="0">
              <a:solidFill>
                <a:srgbClr val="000099"/>
              </a:solidFill>
            </a:endParaRPr>
          </a:p>
        </p:txBody>
      </p:sp>
      <p:sp>
        <p:nvSpPr>
          <p:cNvPr id="75782" name="Marcador de fecha 2">
            <a:extLst>
              <a:ext uri="{FF2B5EF4-FFF2-40B4-BE49-F238E27FC236}">
                <a16:creationId xmlns:a16="http://schemas.microsoft.com/office/drawing/2014/main" id="{760EBDF9-7AD3-4625-B2B9-9C6156EEE19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8782CDB-86B6-4A3B-8C2A-0DE60E98D2F8}" type="datetime6">
              <a:rPr lang="es-PE" altLang="en-001" smtClean="0">
                <a:solidFill>
                  <a:srgbClr val="000099"/>
                </a:solidFill>
              </a:rPr>
              <a:t>Marzo de 2025</a:t>
            </a:fld>
            <a:endParaRPr lang="es-PE" altLang="en-001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86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ba47f0c8b_0_0"/>
          <p:cNvSpPr txBox="1">
            <a:spLocks noGrp="1"/>
          </p:cNvSpPr>
          <p:nvPr>
            <p:ph type="title"/>
          </p:nvPr>
        </p:nvSpPr>
        <p:spPr>
          <a:xfrm>
            <a:off x="244929" y="1131094"/>
            <a:ext cx="7685315" cy="9941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b" anchorCtr="0">
            <a:normAutofit/>
          </a:bodyPr>
          <a:lstStyle/>
          <a:p>
            <a:pPr marL="0">
              <a:buSzPts val="4800"/>
            </a:pPr>
            <a:r>
              <a:rPr lang="es-PE" sz="3000" dirty="0">
                <a:solidFill>
                  <a:schemeClr val="accent5">
                    <a:lumMod val="50000"/>
                  </a:schemeClr>
                </a:solidFill>
              </a:rPr>
              <a:t>Contenido:</a:t>
            </a:r>
            <a:endParaRPr sz="3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7" name="Google Shape;87;g2bba47f0c8b_0_0"/>
          <p:cNvSpPr txBox="1">
            <a:spLocks noGrp="1"/>
          </p:cNvSpPr>
          <p:nvPr>
            <p:ph type="body" idx="1"/>
          </p:nvPr>
        </p:nvSpPr>
        <p:spPr>
          <a:xfrm>
            <a:off x="283029" y="2226469"/>
            <a:ext cx="7647215" cy="32635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/>
          </a:bodyPr>
          <a:lstStyle/>
          <a:p>
            <a:pPr indent="-285750">
              <a:spcBef>
                <a:spcPts val="0"/>
              </a:spcBef>
              <a:buSzPts val="2400"/>
              <a:buFont typeface="Arial"/>
              <a:buChar char="●"/>
            </a:pPr>
            <a:r>
              <a:rPr lang="es-PE" dirty="0"/>
              <a:t>Contenidos de la Semana 01 correspondientes a la Big Data Analytics Avanzada</a:t>
            </a:r>
            <a:r>
              <a:rPr lang="es-ES" dirty="0"/>
              <a:t>.</a:t>
            </a:r>
          </a:p>
          <a:p>
            <a:pPr indent="-285750">
              <a:spcBef>
                <a:spcPts val="0"/>
              </a:spcBef>
              <a:buSzPts val="2400"/>
              <a:buFont typeface="Arial"/>
              <a:buChar char="●"/>
            </a:pPr>
            <a:endParaRPr lang="es-ES" dirty="0"/>
          </a:p>
          <a:p>
            <a:pPr marL="342900" indent="-285750">
              <a:spcBef>
                <a:spcPts val="0"/>
              </a:spcBef>
              <a:buSzPts val="2400"/>
              <a:buChar char="●"/>
            </a:pPr>
            <a:endParaRPr lang="es-P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920A14BF-1A2B-4EDC-9BB8-F9847A50AF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49274"/>
            <a:ext cx="8892480" cy="8683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419" altLang="es-ES_tradnl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Referencias Bibliográficas - 3</a:t>
            </a:r>
            <a:endParaRPr lang="es-ES" altLang="en-001" sz="3200" dirty="0">
              <a:solidFill>
                <a:srgbClr val="002060"/>
              </a:solidFill>
            </a:endParaRP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DD78612E-947C-4381-9A5E-CE5750A887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1608559"/>
            <a:ext cx="8784976" cy="4839692"/>
          </a:xfrm>
          <a:ln>
            <a:noFill/>
          </a:ln>
        </p:spPr>
        <p:txBody>
          <a:bodyPr rtlCol="0">
            <a:normAutofit lnSpcReduction="10000"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MX" altLang="x-none" dirty="0"/>
              <a:t>Listado de fuentes del trabajo de investigación     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MX" altLang="x-none" sz="1800" dirty="0"/>
              <a:t>Mg. Ing. Ernesto Cancho-Rodríguez, Senior Data Scientist (2014 - 2021). Artículos de investigación publicados, proyectos y trabajos académicos internacionales varios. 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419" altLang="x-none" sz="1800" dirty="0"/>
              <a:t>Pulsión Digital - PRIME. Big Data aplicado a los Negocios. Extracción 2021.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419" altLang="x-none" sz="1800" dirty="0"/>
              <a:t>Esteban </a:t>
            </a:r>
            <a:r>
              <a:rPr lang="es-419" altLang="x-none" sz="1800" dirty="0" err="1"/>
              <a:t>Echanique</a:t>
            </a:r>
            <a:r>
              <a:rPr lang="es-419" altLang="x-none" sz="1800" dirty="0"/>
              <a:t> y Rafaela Müller (2017), BIG DATA e INTERNET DE LAS COSAS, https://octavioislas.files.wordpress.com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419" altLang="x-none" sz="1800" dirty="0"/>
              <a:t>IBM, Ricardo Barranco Fragoso (2012), ¿Qué es Big Data?, </a:t>
            </a:r>
            <a:r>
              <a:rPr lang="es-419" altLang="x-none" sz="1800" dirty="0">
                <a:hlinkClick r:id="rId2"/>
              </a:rPr>
              <a:t>https://developer.ibm.com/es/articles/que-es-big-data/</a:t>
            </a:r>
            <a:endParaRPr lang="es-419" altLang="x-none" sz="1800" dirty="0"/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419" altLang="x-none" sz="1800" dirty="0"/>
              <a:t>IBM, Dr. Alex Liu, Principal Data Scientist (2015), DATA SCIENCE AND DATA SCIENTIST </a:t>
            </a:r>
            <a:r>
              <a:rPr lang="es-419" altLang="x-none" sz="1800" dirty="0">
                <a:hlinkClick r:id="rId3"/>
              </a:rPr>
              <a:t>http://www.researchmethods.org/DataScienceDataScientists.pdf </a:t>
            </a:r>
            <a:endParaRPr lang="es-419" altLang="x-none" sz="1800" dirty="0"/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419" altLang="x-none" sz="1800" dirty="0" err="1"/>
              <a:t>Chikio</a:t>
            </a:r>
            <a:r>
              <a:rPr lang="es-419" altLang="x-none" sz="1800" dirty="0"/>
              <a:t> Hayashi, "</a:t>
            </a:r>
            <a:r>
              <a:rPr lang="en-US" altLang="x-none" sz="1800" dirty="0"/>
              <a:t>What is Data Science ? Fundamental Concepts and a Heuristic Example</a:t>
            </a:r>
            <a:r>
              <a:rPr lang="es-419" altLang="x-none" sz="1800" dirty="0"/>
              <a:t>", </a:t>
            </a:r>
            <a:r>
              <a:rPr lang="en-US" altLang="x-none" sz="1800" dirty="0"/>
              <a:t>The Institute of Statistical Mathematics </a:t>
            </a:r>
            <a:r>
              <a:rPr lang="en-US" altLang="x-none" sz="1800" dirty="0" err="1"/>
              <a:t>SakuragaokaShibuya-ku</a:t>
            </a:r>
            <a:r>
              <a:rPr lang="en-US" altLang="x-none" sz="1800" dirty="0"/>
              <a:t> Tokyo, Japan: </a:t>
            </a:r>
            <a:r>
              <a:rPr lang="en-US" altLang="x-none" sz="1800" dirty="0">
                <a:hlinkClick r:id="rId4"/>
              </a:rPr>
              <a:t>https://link.springer.com/chapter/10.1007/978-4-431-65950-1_3</a:t>
            </a:r>
            <a:endParaRPr lang="en-US" altLang="x-none" sz="1800" dirty="0"/>
          </a:p>
          <a:p>
            <a:pPr lvl="1">
              <a:lnSpc>
                <a:spcPct val="90000"/>
              </a:lnSpc>
              <a:defRPr/>
            </a:pPr>
            <a:r>
              <a:rPr lang="es-ES" altLang="x-none" sz="1800" dirty="0"/>
              <a:t>Mg. Gloria Guerrero de </a:t>
            </a:r>
            <a:r>
              <a:rPr lang="es-ES" altLang="x-none" sz="1800" dirty="0" err="1"/>
              <a:t>Erique</a:t>
            </a:r>
            <a:r>
              <a:rPr lang="es-ES" altLang="x-none" sz="1800" dirty="0"/>
              <a:t>, BIG DATA - INTERNET II (2019), Universidad </a:t>
            </a:r>
            <a:r>
              <a:rPr lang="es-ES" altLang="x-none" sz="1800" dirty="0" err="1"/>
              <a:t>Ecotec</a:t>
            </a:r>
            <a:r>
              <a:rPr lang="es-ES" altLang="x-none" sz="1800" dirty="0"/>
              <a:t>.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endParaRPr lang="es-419" altLang="x-none" sz="1800" dirty="0"/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endParaRPr lang="es-419" altLang="x-none" sz="1800" dirty="0"/>
          </a:p>
          <a:p>
            <a:pPr marL="344487" lvl="1" indent="0" fontAlgn="auto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s-PE" sz="2400" dirty="0"/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endParaRPr lang="es-MX" altLang="x-none" sz="2400" dirty="0"/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endParaRPr lang="es-ES" altLang="x-none" sz="2400" dirty="0"/>
          </a:p>
        </p:txBody>
      </p:sp>
      <p:sp>
        <p:nvSpPr>
          <p:cNvPr id="75780" name="Marcador de número de diapositiva 1">
            <a:extLst>
              <a:ext uri="{FF2B5EF4-FFF2-40B4-BE49-F238E27FC236}">
                <a16:creationId xmlns:a16="http://schemas.microsoft.com/office/drawing/2014/main" id="{EAE7A311-FE91-48B3-AEC3-322CE57016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3E7CC444-8241-4CED-80FD-7D3BBEA34CFA}" type="slidenum">
              <a:rPr lang="es-ES" altLang="en-US" sz="140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30</a:t>
            </a:fld>
            <a:endParaRPr lang="es-ES" altLang="en-US" sz="1400">
              <a:latin typeface="Arial" panose="020B0604020202020204" pitchFamily="34" charset="0"/>
            </a:endParaRPr>
          </a:p>
        </p:txBody>
      </p:sp>
      <p:sp>
        <p:nvSpPr>
          <p:cNvPr id="75781" name="Marcador de pie de página 1">
            <a:extLst>
              <a:ext uri="{FF2B5EF4-FFF2-40B4-BE49-F238E27FC236}">
                <a16:creationId xmlns:a16="http://schemas.microsoft.com/office/drawing/2014/main" id="{7849FDC3-AF51-454B-8F2E-56436080DC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347864" y="6448251"/>
            <a:ext cx="2808312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altLang="en-001">
                <a:solidFill>
                  <a:srgbClr val="000099"/>
                </a:solidFill>
              </a:rPr>
              <a:t>ecancho@tecsup.edu.pe</a:t>
            </a:r>
            <a:endParaRPr lang="es-ES" altLang="en-001" dirty="0">
              <a:solidFill>
                <a:srgbClr val="000099"/>
              </a:solidFill>
            </a:endParaRPr>
          </a:p>
        </p:txBody>
      </p:sp>
      <p:sp>
        <p:nvSpPr>
          <p:cNvPr id="75782" name="Marcador de fecha 2">
            <a:extLst>
              <a:ext uri="{FF2B5EF4-FFF2-40B4-BE49-F238E27FC236}">
                <a16:creationId xmlns:a16="http://schemas.microsoft.com/office/drawing/2014/main" id="{760EBDF9-7AD3-4625-B2B9-9C6156EEE19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B68A05-888B-4343-A070-288F02ACA4CF}" type="datetime6">
              <a:rPr lang="es-PE" altLang="en-001" smtClean="0">
                <a:solidFill>
                  <a:srgbClr val="000099"/>
                </a:solidFill>
              </a:rPr>
              <a:t>Marzo de 2025</a:t>
            </a:fld>
            <a:endParaRPr lang="es-PE" altLang="en-001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4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920A14BF-1A2B-4EDC-9BB8-F9847A50AF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49274"/>
            <a:ext cx="8892480" cy="8683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419" altLang="es-ES_tradnl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Referencias Bibliográficas - 4</a:t>
            </a:r>
            <a:endParaRPr lang="es-ES" altLang="en-001" sz="3200" dirty="0">
              <a:solidFill>
                <a:srgbClr val="002060"/>
              </a:solidFill>
            </a:endParaRP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DD78612E-947C-4381-9A5E-CE5750A887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8559"/>
            <a:ext cx="8229600" cy="4552231"/>
          </a:xfrm>
          <a:ln>
            <a:noFill/>
          </a:ln>
        </p:spPr>
        <p:txBody>
          <a:bodyPr rtlCol="0">
            <a:normAutofit fontScale="92500" lnSpcReduction="20000"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MX" altLang="x-none" dirty="0"/>
              <a:t>Listado de fuentes del trabajo de investigación 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MX" altLang="x-none" sz="1800" dirty="0"/>
              <a:t>Mg. Ing. Ernesto Cancho-Rodríguez (2014 - 2021). Artículos de investigación publicados, proyectos y trabajos académicos internacionales varios. 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419" altLang="x-none" sz="1800" dirty="0" err="1"/>
              <a:t>Charu</a:t>
            </a:r>
            <a:r>
              <a:rPr lang="es-419" altLang="x-none" sz="1800" dirty="0"/>
              <a:t> C. </a:t>
            </a:r>
            <a:r>
              <a:rPr lang="es-419" altLang="x-none" sz="1800" dirty="0" err="1"/>
              <a:t>Aggarwal</a:t>
            </a:r>
            <a:r>
              <a:rPr lang="es-419" altLang="x-none" sz="1800" dirty="0"/>
              <a:t> (2015). Data Mining, </a:t>
            </a:r>
            <a:r>
              <a:rPr lang="es-419" altLang="x-none" sz="1800" dirty="0" err="1"/>
              <a:t>The</a:t>
            </a:r>
            <a:r>
              <a:rPr lang="es-419" altLang="x-none" sz="1800" dirty="0"/>
              <a:t> </a:t>
            </a:r>
            <a:r>
              <a:rPr lang="es-419" altLang="x-none" sz="1800" dirty="0" err="1"/>
              <a:t>textbook</a:t>
            </a:r>
            <a:r>
              <a:rPr lang="es-419" altLang="x-none" sz="1800" dirty="0"/>
              <a:t>. Springer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419" altLang="x-none" sz="1800" dirty="0"/>
              <a:t>Ralph Kimball, Joe Caserta (2010). </a:t>
            </a:r>
            <a:r>
              <a:rPr lang="es-419" altLang="x-none" sz="1800" dirty="0" err="1"/>
              <a:t>The</a:t>
            </a:r>
            <a:r>
              <a:rPr lang="es-419" altLang="x-none" sz="1800" dirty="0"/>
              <a:t> Data Warehouse ETL </a:t>
            </a:r>
            <a:r>
              <a:rPr lang="es-419" altLang="x-none" sz="1800" dirty="0" err="1"/>
              <a:t>Toolkit</a:t>
            </a:r>
            <a:r>
              <a:rPr lang="es-419" altLang="x-none" sz="1800" dirty="0"/>
              <a:t>: </a:t>
            </a:r>
            <a:r>
              <a:rPr lang="es-419" altLang="x-none" sz="1800" dirty="0" err="1"/>
              <a:t>Practical</a:t>
            </a:r>
            <a:r>
              <a:rPr lang="es-419" altLang="x-none" sz="1800" dirty="0"/>
              <a:t> </a:t>
            </a:r>
            <a:r>
              <a:rPr lang="es-419" altLang="x-none" sz="1800" dirty="0" err="1"/>
              <a:t>Techniques</a:t>
            </a:r>
            <a:r>
              <a:rPr lang="es-419" altLang="x-none" sz="1800" dirty="0"/>
              <a:t> for </a:t>
            </a:r>
            <a:r>
              <a:rPr lang="es-419" altLang="x-none" sz="1800" dirty="0" err="1"/>
              <a:t>Extracting</a:t>
            </a:r>
            <a:r>
              <a:rPr lang="es-419" altLang="x-none" sz="1800" dirty="0"/>
              <a:t>, </a:t>
            </a:r>
            <a:r>
              <a:rPr lang="es-419" altLang="x-none" sz="1800" dirty="0" err="1"/>
              <a:t>Cleaning</a:t>
            </a:r>
            <a:r>
              <a:rPr lang="es-419" altLang="x-none" sz="1800" dirty="0"/>
              <a:t>, </a:t>
            </a:r>
            <a:r>
              <a:rPr lang="es-419" altLang="x-none" sz="1800" dirty="0" err="1"/>
              <a:t>Conforming</a:t>
            </a:r>
            <a:r>
              <a:rPr lang="es-419" altLang="x-none" sz="1800" dirty="0"/>
              <a:t>, and </a:t>
            </a:r>
            <a:r>
              <a:rPr lang="es-419" altLang="x-none" sz="1800" dirty="0" err="1"/>
              <a:t>Delivering</a:t>
            </a:r>
            <a:r>
              <a:rPr lang="es-419" altLang="x-none" sz="1800" dirty="0"/>
              <a:t> Data (1st </a:t>
            </a:r>
            <a:r>
              <a:rPr lang="es-419" altLang="x-none" sz="1800" dirty="0" err="1"/>
              <a:t>Edition</a:t>
            </a:r>
            <a:r>
              <a:rPr lang="es-419" altLang="x-none" sz="1800" dirty="0"/>
              <a:t>).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419" altLang="x-none" sz="1800" dirty="0" err="1"/>
              <a:t>Sebastian</a:t>
            </a:r>
            <a:r>
              <a:rPr lang="es-419" altLang="x-none" sz="1800" dirty="0"/>
              <a:t> </a:t>
            </a:r>
            <a:r>
              <a:rPr lang="es-419" altLang="x-none" sz="1800" dirty="0" err="1"/>
              <a:t>Raschka</a:t>
            </a:r>
            <a:r>
              <a:rPr lang="es-419" altLang="x-none" sz="1800" dirty="0"/>
              <a:t> (2016). Python Machine Learning (1st </a:t>
            </a:r>
            <a:r>
              <a:rPr lang="es-419" altLang="x-none" sz="1800" dirty="0" err="1"/>
              <a:t>published</a:t>
            </a:r>
            <a:r>
              <a:rPr lang="es-419" altLang="x-none" sz="1800" dirty="0"/>
              <a:t>), Wiley.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419" altLang="x-none" sz="1800" dirty="0"/>
              <a:t>Mark Lutz (2019). Learning </a:t>
            </a:r>
            <a:r>
              <a:rPr lang="es-419" altLang="x-none" sz="1800" dirty="0" err="1"/>
              <a:t>Phyton</a:t>
            </a:r>
            <a:r>
              <a:rPr lang="es-419" altLang="x-none" sz="1800" dirty="0"/>
              <a:t>. 5ta.edicion. </a:t>
            </a:r>
            <a:r>
              <a:rPr lang="es-419" altLang="x-none" sz="1800" dirty="0" err="1"/>
              <a:t>Ornells</a:t>
            </a:r>
            <a:r>
              <a:rPr lang="es-419" altLang="x-none" sz="1800" dirty="0"/>
              <a:t>.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419" altLang="x-none" sz="1800" dirty="0"/>
              <a:t>ORACLE(2019). </a:t>
            </a:r>
            <a:r>
              <a:rPr lang="es-419" altLang="x-none" sz="1800" dirty="0" err="1"/>
              <a:t>Demystifying</a:t>
            </a:r>
            <a:r>
              <a:rPr lang="es-419" altLang="x-none" sz="1800" dirty="0"/>
              <a:t> Machine Learning.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419" altLang="x-none" sz="1800" dirty="0" err="1"/>
              <a:t>Perz</a:t>
            </a:r>
            <a:r>
              <a:rPr lang="es-419" altLang="x-none" sz="1800" dirty="0"/>
              <a:t> L y </a:t>
            </a:r>
            <a:r>
              <a:rPr lang="es-419" altLang="x-none" sz="1800" dirty="0" err="1"/>
              <a:t>Santin</a:t>
            </a:r>
            <a:r>
              <a:rPr lang="es-419" altLang="x-none" sz="1800" dirty="0"/>
              <a:t> G. (2007). Minería de datos: técnicas y herramientas. Paraninfo.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419" altLang="x-none" sz="1800" dirty="0" err="1"/>
              <a:t>Margy</a:t>
            </a:r>
            <a:r>
              <a:rPr lang="es-419" altLang="x-none" sz="1800" dirty="0"/>
              <a:t> Ross (2013). Ralph Kimball, Wiley Computer Publishing (2013). (3rd. </a:t>
            </a:r>
            <a:r>
              <a:rPr lang="es-419" altLang="x-none" sz="1800" dirty="0" err="1"/>
              <a:t>Edition</a:t>
            </a:r>
            <a:r>
              <a:rPr lang="es-419" altLang="x-none" sz="1800" dirty="0"/>
              <a:t>), Wiley Computer Publishing.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419" altLang="x-none" sz="1800" dirty="0"/>
              <a:t>Laura Reeves, </a:t>
            </a:r>
            <a:r>
              <a:rPr lang="es-419" altLang="x-none" sz="1800" dirty="0" err="1"/>
              <a:t>Margy</a:t>
            </a:r>
            <a:r>
              <a:rPr lang="es-419" altLang="x-none" sz="1800" dirty="0"/>
              <a:t> Ross (2017). </a:t>
            </a:r>
            <a:r>
              <a:rPr lang="es-419" altLang="x-none" sz="1800" dirty="0" err="1"/>
              <a:t>The</a:t>
            </a:r>
            <a:r>
              <a:rPr lang="es-419" altLang="x-none" sz="1800" dirty="0"/>
              <a:t> Data Warehouse </a:t>
            </a:r>
            <a:r>
              <a:rPr lang="es-419" altLang="x-none" sz="1800" dirty="0" err="1"/>
              <a:t>Toolkit</a:t>
            </a:r>
            <a:r>
              <a:rPr lang="es-419" altLang="x-none" sz="1800" dirty="0"/>
              <a:t>. (2nd. </a:t>
            </a:r>
            <a:r>
              <a:rPr lang="es-419" altLang="x-none" sz="1800" dirty="0" err="1"/>
              <a:t>Edition</a:t>
            </a:r>
            <a:r>
              <a:rPr lang="es-419" altLang="x-none" sz="1800" dirty="0"/>
              <a:t>), Warren </a:t>
            </a:r>
            <a:r>
              <a:rPr lang="es-419" altLang="x-none" sz="1800" dirty="0" err="1"/>
              <a:t>Thornthwaite</a:t>
            </a:r>
            <a:r>
              <a:rPr lang="es-419" altLang="x-none" sz="1800" dirty="0"/>
              <a:t>.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419" altLang="x-none" sz="1800" dirty="0"/>
              <a:t>Tableau.com y conferencias DSRP</a:t>
            </a:r>
          </a:p>
          <a:p>
            <a:pPr marL="344487" lvl="1" indent="0" fontAlgn="auto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s-PE" sz="2400" dirty="0"/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endParaRPr lang="es-MX" altLang="x-none" sz="2400" dirty="0"/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endParaRPr lang="es-ES" altLang="x-none" sz="2400" dirty="0"/>
          </a:p>
        </p:txBody>
      </p:sp>
      <p:sp>
        <p:nvSpPr>
          <p:cNvPr id="75780" name="Marcador de número de diapositiva 1">
            <a:extLst>
              <a:ext uri="{FF2B5EF4-FFF2-40B4-BE49-F238E27FC236}">
                <a16:creationId xmlns:a16="http://schemas.microsoft.com/office/drawing/2014/main" id="{EAE7A311-FE91-48B3-AEC3-322CE57016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3E7CC444-8241-4CED-80FD-7D3BBEA34CFA}" type="slidenum">
              <a:rPr lang="es-ES" altLang="en-US" sz="140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31</a:t>
            </a:fld>
            <a:endParaRPr lang="es-ES" altLang="en-US" sz="1400">
              <a:latin typeface="Arial" panose="020B0604020202020204" pitchFamily="34" charset="0"/>
            </a:endParaRPr>
          </a:p>
        </p:txBody>
      </p:sp>
      <p:sp>
        <p:nvSpPr>
          <p:cNvPr id="75781" name="Marcador de pie de página 1">
            <a:extLst>
              <a:ext uri="{FF2B5EF4-FFF2-40B4-BE49-F238E27FC236}">
                <a16:creationId xmlns:a16="http://schemas.microsoft.com/office/drawing/2014/main" id="{7849FDC3-AF51-454B-8F2E-56436080DC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347864" y="6448251"/>
            <a:ext cx="2808312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altLang="en-001">
                <a:solidFill>
                  <a:srgbClr val="000099"/>
                </a:solidFill>
              </a:rPr>
              <a:t>ecancho@tecsup.edu.pe</a:t>
            </a:r>
            <a:endParaRPr lang="es-ES" altLang="en-001" dirty="0">
              <a:solidFill>
                <a:srgbClr val="000099"/>
              </a:solidFill>
            </a:endParaRPr>
          </a:p>
        </p:txBody>
      </p:sp>
      <p:sp>
        <p:nvSpPr>
          <p:cNvPr id="75782" name="Marcador de fecha 2">
            <a:extLst>
              <a:ext uri="{FF2B5EF4-FFF2-40B4-BE49-F238E27FC236}">
                <a16:creationId xmlns:a16="http://schemas.microsoft.com/office/drawing/2014/main" id="{760EBDF9-7AD3-4625-B2B9-9C6156EEE19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17CF346-D171-4E38-8E05-81A001A733BB}" type="datetime6">
              <a:rPr lang="es-PE" altLang="en-001" smtClean="0">
                <a:solidFill>
                  <a:srgbClr val="000099"/>
                </a:solidFill>
              </a:rPr>
              <a:t>Marzo de 2025</a:t>
            </a:fld>
            <a:endParaRPr lang="es-PE" altLang="en-001">
              <a:solidFill>
                <a:srgbClr val="0000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63DF53-E668-4745-92C1-10CB6B89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DDB9-04F1-4349-A7E7-98FBE423D7C7}" type="datetime6">
              <a:rPr lang="es-PE" smtClean="0"/>
              <a:t>Marzo de 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8B53C7-E2F7-490B-9261-1E257F7B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ecancho@tecsup.edu.pe</a:t>
            </a:r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0A1FF-02F6-4B1F-9145-1BA49F79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EC90-F7CF-431E-A299-958EC07FDB50}" type="slidenum">
              <a:rPr lang="es-PE" smtClean="0"/>
              <a:t>32</a:t>
            </a:fld>
            <a:endParaRPr lang="es-PE"/>
          </a:p>
        </p:txBody>
      </p:sp>
      <p:pic>
        <p:nvPicPr>
          <p:cNvPr id="7" name="Picture 8" descr="Imagen relacionada">
            <a:extLst>
              <a:ext uri="{FF2B5EF4-FFF2-40B4-BE49-F238E27FC236}">
                <a16:creationId xmlns:a16="http://schemas.microsoft.com/office/drawing/2014/main" id="{DCC04C0D-CA15-4FD9-BCF5-4CA0CF286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" contrast="-20000"/>
          </a:blip>
          <a:srcRect b="-372"/>
          <a:stretch/>
        </p:blipFill>
        <p:spPr bwMode="auto">
          <a:xfrm>
            <a:off x="50800" y="501985"/>
            <a:ext cx="5832326" cy="5854030"/>
          </a:xfrm>
          <a:prstGeom prst="rect">
            <a:avLst/>
          </a:prstGeom>
          <a:noFill/>
        </p:spPr>
      </p:pic>
      <p:pic>
        <p:nvPicPr>
          <p:cNvPr id="2" name="8 Imagen" descr="Resultado de imagen para hadoop">
            <a:extLst>
              <a:ext uri="{FF2B5EF4-FFF2-40B4-BE49-F238E27FC236}">
                <a16:creationId xmlns:a16="http://schemas.microsoft.com/office/drawing/2014/main" id="{5DD15048-735F-C603-5FBA-C60D0C84EA43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2889" y="3982838"/>
            <a:ext cx="3071834" cy="2106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226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ba47f0c8b_0_5"/>
          <p:cNvSpPr txBox="1">
            <a:spLocks noGrp="1"/>
          </p:cNvSpPr>
          <p:nvPr>
            <p:ph type="title"/>
          </p:nvPr>
        </p:nvSpPr>
        <p:spPr>
          <a:xfrm>
            <a:off x="283029" y="1156607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rmAutofit/>
          </a:bodyPr>
          <a:lstStyle/>
          <a:p>
            <a:pPr>
              <a:buSzPts val="4800"/>
            </a:pPr>
            <a:r>
              <a:rPr lang="es-PE" sz="3000" dirty="0">
                <a:solidFill>
                  <a:schemeClr val="accent5">
                    <a:lumMod val="50000"/>
                  </a:schemeClr>
                </a:solidFill>
              </a:rPr>
              <a:t>Motivación:</a:t>
            </a:r>
            <a:endParaRPr sz="3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Google Shape;148;p7">
            <a:extLst>
              <a:ext uri="{FF2B5EF4-FFF2-40B4-BE49-F238E27FC236}">
                <a16:creationId xmlns:a16="http://schemas.microsoft.com/office/drawing/2014/main" id="{3B7D4986-CD47-78D3-DF81-5911141F806D}"/>
              </a:ext>
            </a:extLst>
          </p:cNvPr>
          <p:cNvSpPr txBox="1"/>
          <p:nvPr/>
        </p:nvSpPr>
        <p:spPr>
          <a:xfrm>
            <a:off x="1809947" y="5403345"/>
            <a:ext cx="4871300" cy="567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lvl="0">
              <a:lnSpc>
                <a:spcPct val="120000"/>
              </a:lnSpc>
              <a:buSzPts val="1600"/>
            </a:pPr>
            <a:r>
              <a:rPr lang="es-ES" sz="1350" dirty="0">
                <a:solidFill>
                  <a:srgbClr val="434343"/>
                </a:solidFill>
                <a:latin typeface="+mj-lt"/>
                <a:ea typeface="Open Sans" panose="020B0604020202020204" charset="0"/>
                <a:cs typeface="Open Sans" panose="020B0604020202020204" charset="0"/>
                <a:sym typeface="Open Sans"/>
              </a:rPr>
              <a:t>Por medio de la herramienta </a:t>
            </a:r>
            <a:r>
              <a:rPr lang="es-ES" sz="1350" dirty="0" err="1">
                <a:solidFill>
                  <a:srgbClr val="434343"/>
                </a:solidFill>
                <a:latin typeface="+mj-lt"/>
                <a:ea typeface="Open Sans" panose="020B0604020202020204" charset="0"/>
                <a:cs typeface="Open Sans" panose="020B0604020202020204" charset="0"/>
                <a:sym typeface="Open Sans"/>
              </a:rPr>
              <a:t>Jamboard</a:t>
            </a:r>
            <a:r>
              <a:rPr lang="es-ES" sz="1350" dirty="0">
                <a:solidFill>
                  <a:srgbClr val="434343"/>
                </a:solidFill>
                <a:latin typeface="+mj-lt"/>
                <a:ea typeface="Open Sans" panose="020B0604020202020204" charset="0"/>
                <a:cs typeface="Open Sans" panose="020B0604020202020204" charset="0"/>
                <a:sym typeface="Open Sans"/>
              </a:rPr>
              <a:t>, responde a las preguntas planteadas por el docente.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4614F06-7628-2C07-92AE-7830BF8F3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108" y="2989905"/>
            <a:ext cx="5610602" cy="180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343830A-927C-2471-D05C-446BCFD29D64}"/>
              </a:ext>
            </a:extLst>
          </p:cNvPr>
          <p:cNvSpPr/>
          <p:nvPr/>
        </p:nvSpPr>
        <p:spPr bwMode="auto">
          <a:xfrm>
            <a:off x="256957" y="863078"/>
            <a:ext cx="7503091" cy="4521896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4625" marR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sz="3200" b="1" i="0" dirty="0">
                <a:solidFill>
                  <a:srgbClr val="0000FF"/>
                </a:solidFill>
                <a:effectLst/>
                <a:latin typeface="Georgia" panose="02040502050405020303" pitchFamily="18" charset="0"/>
              </a:rPr>
              <a:t>CURSO: </a:t>
            </a:r>
          </a:p>
          <a:p>
            <a:pPr marL="174625" marR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sz="3200" b="0" i="0" dirty="0">
                <a:solidFill>
                  <a:sysClr val="windowText" lastClr="000000"/>
                </a:solidFill>
                <a:effectLst/>
                <a:latin typeface="Georgia" panose="02040502050405020303" pitchFamily="18" charset="0"/>
              </a:rPr>
              <a:t>BDAA - Big Data Analytics Avanzado</a:t>
            </a:r>
          </a:p>
          <a:p>
            <a:pPr marL="174625" marR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200" u="none" strike="noStrike" cap="none" normalizeH="0" baseline="0" dirty="0">
              <a:ln>
                <a:noFill/>
              </a:ln>
              <a:solidFill>
                <a:sysClr val="windowText" lastClr="000000"/>
              </a:solidFill>
              <a:latin typeface="Georgia" panose="02040502050405020303" pitchFamily="18" charset="0"/>
            </a:endParaRPr>
          </a:p>
          <a:p>
            <a:pPr marL="174625" marR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sz="3200" b="1" i="0" dirty="0">
                <a:solidFill>
                  <a:srgbClr val="0000FF"/>
                </a:solidFill>
                <a:effectLst/>
                <a:latin typeface="Georgia" panose="02040502050405020303" pitchFamily="18" charset="0"/>
              </a:rPr>
              <a:t>Semana</a:t>
            </a:r>
            <a:r>
              <a:rPr lang="es-ES" sz="3200" b="1" dirty="0">
                <a:solidFill>
                  <a:srgbClr val="0000FF"/>
                </a:solidFill>
                <a:latin typeface="Georgia" panose="02040502050405020303" pitchFamily="18" charset="0"/>
              </a:rPr>
              <a:t>: </a:t>
            </a:r>
          </a:p>
          <a:p>
            <a:pPr marL="174625" marR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sz="3200" b="0" i="0" dirty="0">
                <a:solidFill>
                  <a:sysClr val="windowText" lastClr="000000"/>
                </a:solidFill>
                <a:effectLst/>
                <a:latin typeface="Georgia" panose="02040502050405020303" pitchFamily="18" charset="0"/>
              </a:rPr>
              <a:t>Mg. Ing. Ernesto D. Cancho-Rodríguez, MBA de George Washington </a:t>
            </a:r>
            <a:r>
              <a:rPr lang="es-ES" sz="3200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U</a:t>
            </a:r>
            <a:r>
              <a:rPr lang="es-ES" sz="3200" b="0" i="0" dirty="0">
                <a:solidFill>
                  <a:sysClr val="windowText" lastClr="000000"/>
                </a:solidFill>
                <a:effectLst/>
                <a:latin typeface="Georgia" panose="02040502050405020303" pitchFamily="18" charset="0"/>
              </a:rPr>
              <a:t>niversity</a:t>
            </a:r>
          </a:p>
          <a:p>
            <a:pPr marL="174625" marR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3200" b="0" i="0" dirty="0">
              <a:solidFill>
                <a:sysClr val="windowText" lastClr="000000"/>
              </a:solidFill>
              <a:effectLst/>
              <a:latin typeface="Georgia" panose="02040502050405020303" pitchFamily="18" charset="0"/>
            </a:endParaRPr>
          </a:p>
          <a:p>
            <a:pPr marL="174625" marR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sz="3200" b="1" i="0" dirty="0">
                <a:solidFill>
                  <a:srgbClr val="0000FF"/>
                </a:solidFill>
                <a:effectLst/>
                <a:latin typeface="Georgia" panose="02040502050405020303" pitchFamily="18" charset="0"/>
              </a:rPr>
              <a:t>Semana</a:t>
            </a:r>
            <a:r>
              <a:rPr lang="es-ES" sz="3200" b="1" dirty="0">
                <a:solidFill>
                  <a:srgbClr val="0000FF"/>
                </a:solidFill>
                <a:latin typeface="Georgia" panose="02040502050405020303" pitchFamily="18" charset="0"/>
              </a:rPr>
              <a:t>: </a:t>
            </a:r>
            <a:r>
              <a:rPr lang="es-ES" sz="3200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01</a:t>
            </a:r>
          </a:p>
          <a:p>
            <a:pPr marL="174625" marR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3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Georgia" panose="02040502050405020303" pitchFamily="18" charset="0"/>
              </a:rPr>
              <a:t> </a:t>
            </a:r>
            <a:endParaRPr lang="es-ES" sz="3200" dirty="0">
              <a:solidFill>
                <a:sysClr val="windowText" lastClr="000000"/>
              </a:solidFill>
              <a:latin typeface="Georgia" panose="02040502050405020303" pitchFamily="18" charset="0"/>
            </a:endParaRPr>
          </a:p>
          <a:p>
            <a:pPr marL="0" marR="0" indent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sz="3200" b="1" dirty="0">
                <a:solidFill>
                  <a:schemeClr val="bg1"/>
                </a:solidFill>
                <a:latin typeface="Georgia" panose="02040502050405020303" pitchFamily="18" charset="0"/>
              </a:rPr>
              <a:t>Inicio: </a:t>
            </a:r>
            <a:r>
              <a:rPr lang="es-ES" sz="3200" dirty="0">
                <a:solidFill>
                  <a:schemeClr val="bg1"/>
                </a:solidFill>
                <a:latin typeface="Georgia" panose="02040502050405020303" pitchFamily="18" charset="0"/>
              </a:rPr>
              <a:t>6:00 PM</a:t>
            </a:r>
            <a:endParaRPr kumimoji="0" lang="es-A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051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1CFB58A-86B8-4C4B-8B29-3E3B153E6742}"/>
              </a:ext>
            </a:extLst>
          </p:cNvPr>
          <p:cNvSpPr/>
          <p:nvPr/>
        </p:nvSpPr>
        <p:spPr>
          <a:xfrm>
            <a:off x="6478" y="0"/>
            <a:ext cx="9131044" cy="685512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s-ES_tradnl" b="1" dirty="0">
              <a:solidFill>
                <a:srgbClr val="0000FF"/>
              </a:solidFill>
              <a:highlight>
                <a:srgbClr val="FFFF00"/>
              </a:highlight>
              <a:latin typeface="Arial Black" panose="020B0A04020102020204" pitchFamily="34" charset="0"/>
            </a:endParaRPr>
          </a:p>
        </p:txBody>
      </p:sp>
      <p:sp>
        <p:nvSpPr>
          <p:cNvPr id="3073" name="Text Box 1">
            <a:extLst>
              <a:ext uri="{FF2B5EF4-FFF2-40B4-BE49-F238E27FC236}">
                <a16:creationId xmlns:a16="http://schemas.microsoft.com/office/drawing/2014/main" id="{297FA8D2-97FE-4356-8DDD-FBBC4C9FC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980" y="1646649"/>
            <a:ext cx="8890516" cy="114443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06" tIns="35256" rIns="91406" bIns="45703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3000"/>
              </a:lnSpc>
            </a:pPr>
            <a:r>
              <a:rPr lang="es-PE" altLang="es-ES_tradnl" sz="3627" b="1" dirty="0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Mg. Ing. Ernesto D. Cancho Rodríguez</a:t>
            </a:r>
          </a:p>
          <a:p>
            <a:pPr algn="ctr">
              <a:lnSpc>
                <a:spcPct val="93000"/>
              </a:lnSpc>
              <a:tabLst>
                <a:tab pos="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9144000" algn="l"/>
              </a:tabLst>
            </a:pPr>
            <a:r>
              <a:rPr lang="en-US" altLang="es-ES_tradnl" sz="2400" b="1" dirty="0">
                <a:solidFill>
                  <a:schemeClr val="tx1"/>
                </a:solidFill>
                <a:cs typeface="Arial" panose="020B0604020202020204" pitchFamily="34" charset="0"/>
              </a:rPr>
              <a:t>Data Scientist, </a:t>
            </a:r>
            <a:r>
              <a:rPr lang="es-PE" altLang="es-ES_tradnl" sz="2400" b="1" dirty="0">
                <a:solidFill>
                  <a:schemeClr val="tx1"/>
                </a:solidFill>
                <a:cs typeface="Arial" panose="020B0604020202020204" pitchFamily="34" charset="0"/>
              </a:rPr>
              <a:t>Experto en Big Data Analytics</a:t>
            </a:r>
          </a:p>
        </p:txBody>
      </p:sp>
      <p:sp>
        <p:nvSpPr>
          <p:cNvPr id="3077" name="Text Box 5">
            <a:extLst>
              <a:ext uri="{FF2B5EF4-FFF2-40B4-BE49-F238E27FC236}">
                <a16:creationId xmlns:a16="http://schemas.microsoft.com/office/drawing/2014/main" id="{4DC3CC8E-5FF3-4A9B-94D6-122843603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79740" y="4204698"/>
            <a:ext cx="9423740" cy="163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5463" rIns="0" bIns="0"/>
          <a:lstStyle>
            <a:lvl1pPr marL="117475">
              <a:tabLst>
                <a:tab pos="117475" algn="l"/>
                <a:tab pos="574675" algn="l"/>
                <a:tab pos="1031875" algn="l"/>
                <a:tab pos="1489075" algn="l"/>
                <a:tab pos="1946275" algn="l"/>
                <a:tab pos="2403475" algn="l"/>
                <a:tab pos="2860675" algn="l"/>
                <a:tab pos="3317875" algn="l"/>
                <a:tab pos="3775075" algn="l"/>
                <a:tab pos="4232275" algn="l"/>
                <a:tab pos="4689475" algn="l"/>
                <a:tab pos="5146675" algn="l"/>
                <a:tab pos="5603875" algn="l"/>
                <a:tab pos="6061075" algn="l"/>
                <a:tab pos="6518275" algn="l"/>
                <a:tab pos="6975475" algn="l"/>
                <a:tab pos="7432675" algn="l"/>
                <a:tab pos="7889875" algn="l"/>
                <a:tab pos="8347075" algn="l"/>
                <a:tab pos="8804275" algn="l"/>
                <a:tab pos="92614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862013" indent="-322263">
              <a:tabLst>
                <a:tab pos="117475" algn="l"/>
                <a:tab pos="574675" algn="l"/>
                <a:tab pos="1031875" algn="l"/>
                <a:tab pos="1489075" algn="l"/>
                <a:tab pos="1946275" algn="l"/>
                <a:tab pos="2403475" algn="l"/>
                <a:tab pos="2860675" algn="l"/>
                <a:tab pos="3317875" algn="l"/>
                <a:tab pos="3775075" algn="l"/>
                <a:tab pos="4232275" algn="l"/>
                <a:tab pos="4689475" algn="l"/>
                <a:tab pos="5146675" algn="l"/>
                <a:tab pos="5603875" algn="l"/>
                <a:tab pos="6061075" algn="l"/>
                <a:tab pos="6518275" algn="l"/>
                <a:tab pos="6975475" algn="l"/>
                <a:tab pos="7432675" algn="l"/>
                <a:tab pos="7889875" algn="l"/>
                <a:tab pos="8347075" algn="l"/>
                <a:tab pos="8804275" algn="l"/>
                <a:tab pos="92614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7475" algn="l"/>
                <a:tab pos="574675" algn="l"/>
                <a:tab pos="1031875" algn="l"/>
                <a:tab pos="1489075" algn="l"/>
                <a:tab pos="1946275" algn="l"/>
                <a:tab pos="2403475" algn="l"/>
                <a:tab pos="2860675" algn="l"/>
                <a:tab pos="3317875" algn="l"/>
                <a:tab pos="3775075" algn="l"/>
                <a:tab pos="4232275" algn="l"/>
                <a:tab pos="4689475" algn="l"/>
                <a:tab pos="5146675" algn="l"/>
                <a:tab pos="5603875" algn="l"/>
                <a:tab pos="6061075" algn="l"/>
                <a:tab pos="6518275" algn="l"/>
                <a:tab pos="6975475" algn="l"/>
                <a:tab pos="7432675" algn="l"/>
                <a:tab pos="7889875" algn="l"/>
                <a:tab pos="8347075" algn="l"/>
                <a:tab pos="8804275" algn="l"/>
                <a:tab pos="92614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7475" algn="l"/>
                <a:tab pos="574675" algn="l"/>
                <a:tab pos="1031875" algn="l"/>
                <a:tab pos="1489075" algn="l"/>
                <a:tab pos="1946275" algn="l"/>
                <a:tab pos="2403475" algn="l"/>
                <a:tab pos="2860675" algn="l"/>
                <a:tab pos="3317875" algn="l"/>
                <a:tab pos="3775075" algn="l"/>
                <a:tab pos="4232275" algn="l"/>
                <a:tab pos="4689475" algn="l"/>
                <a:tab pos="5146675" algn="l"/>
                <a:tab pos="5603875" algn="l"/>
                <a:tab pos="6061075" algn="l"/>
                <a:tab pos="6518275" algn="l"/>
                <a:tab pos="6975475" algn="l"/>
                <a:tab pos="7432675" algn="l"/>
                <a:tab pos="7889875" algn="l"/>
                <a:tab pos="8347075" algn="l"/>
                <a:tab pos="8804275" algn="l"/>
                <a:tab pos="92614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7475" algn="l"/>
                <a:tab pos="574675" algn="l"/>
                <a:tab pos="1031875" algn="l"/>
                <a:tab pos="1489075" algn="l"/>
                <a:tab pos="1946275" algn="l"/>
                <a:tab pos="2403475" algn="l"/>
                <a:tab pos="2860675" algn="l"/>
                <a:tab pos="3317875" algn="l"/>
                <a:tab pos="3775075" algn="l"/>
                <a:tab pos="4232275" algn="l"/>
                <a:tab pos="4689475" algn="l"/>
                <a:tab pos="5146675" algn="l"/>
                <a:tab pos="5603875" algn="l"/>
                <a:tab pos="6061075" algn="l"/>
                <a:tab pos="6518275" algn="l"/>
                <a:tab pos="6975475" algn="l"/>
                <a:tab pos="7432675" algn="l"/>
                <a:tab pos="7889875" algn="l"/>
                <a:tab pos="8347075" algn="l"/>
                <a:tab pos="8804275" algn="l"/>
                <a:tab pos="92614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475" algn="l"/>
                <a:tab pos="574675" algn="l"/>
                <a:tab pos="1031875" algn="l"/>
                <a:tab pos="1489075" algn="l"/>
                <a:tab pos="1946275" algn="l"/>
                <a:tab pos="2403475" algn="l"/>
                <a:tab pos="2860675" algn="l"/>
                <a:tab pos="3317875" algn="l"/>
                <a:tab pos="3775075" algn="l"/>
                <a:tab pos="4232275" algn="l"/>
                <a:tab pos="4689475" algn="l"/>
                <a:tab pos="5146675" algn="l"/>
                <a:tab pos="5603875" algn="l"/>
                <a:tab pos="6061075" algn="l"/>
                <a:tab pos="6518275" algn="l"/>
                <a:tab pos="6975475" algn="l"/>
                <a:tab pos="7432675" algn="l"/>
                <a:tab pos="7889875" algn="l"/>
                <a:tab pos="8347075" algn="l"/>
                <a:tab pos="8804275" algn="l"/>
                <a:tab pos="92614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475" algn="l"/>
                <a:tab pos="574675" algn="l"/>
                <a:tab pos="1031875" algn="l"/>
                <a:tab pos="1489075" algn="l"/>
                <a:tab pos="1946275" algn="l"/>
                <a:tab pos="2403475" algn="l"/>
                <a:tab pos="2860675" algn="l"/>
                <a:tab pos="3317875" algn="l"/>
                <a:tab pos="3775075" algn="l"/>
                <a:tab pos="4232275" algn="l"/>
                <a:tab pos="4689475" algn="l"/>
                <a:tab pos="5146675" algn="l"/>
                <a:tab pos="5603875" algn="l"/>
                <a:tab pos="6061075" algn="l"/>
                <a:tab pos="6518275" algn="l"/>
                <a:tab pos="6975475" algn="l"/>
                <a:tab pos="7432675" algn="l"/>
                <a:tab pos="7889875" algn="l"/>
                <a:tab pos="8347075" algn="l"/>
                <a:tab pos="8804275" algn="l"/>
                <a:tab pos="92614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475" algn="l"/>
                <a:tab pos="574675" algn="l"/>
                <a:tab pos="1031875" algn="l"/>
                <a:tab pos="1489075" algn="l"/>
                <a:tab pos="1946275" algn="l"/>
                <a:tab pos="2403475" algn="l"/>
                <a:tab pos="2860675" algn="l"/>
                <a:tab pos="3317875" algn="l"/>
                <a:tab pos="3775075" algn="l"/>
                <a:tab pos="4232275" algn="l"/>
                <a:tab pos="4689475" algn="l"/>
                <a:tab pos="5146675" algn="l"/>
                <a:tab pos="5603875" algn="l"/>
                <a:tab pos="6061075" algn="l"/>
                <a:tab pos="6518275" algn="l"/>
                <a:tab pos="6975475" algn="l"/>
                <a:tab pos="7432675" algn="l"/>
                <a:tab pos="7889875" algn="l"/>
                <a:tab pos="8347075" algn="l"/>
                <a:tab pos="8804275" algn="l"/>
                <a:tab pos="92614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475" algn="l"/>
                <a:tab pos="574675" algn="l"/>
                <a:tab pos="1031875" algn="l"/>
                <a:tab pos="1489075" algn="l"/>
                <a:tab pos="1946275" algn="l"/>
                <a:tab pos="2403475" algn="l"/>
                <a:tab pos="2860675" algn="l"/>
                <a:tab pos="3317875" algn="l"/>
                <a:tab pos="3775075" algn="l"/>
                <a:tab pos="4232275" algn="l"/>
                <a:tab pos="4689475" algn="l"/>
                <a:tab pos="5146675" algn="l"/>
                <a:tab pos="5603875" algn="l"/>
                <a:tab pos="6061075" algn="l"/>
                <a:tab pos="6518275" algn="l"/>
                <a:tab pos="6975475" algn="l"/>
                <a:tab pos="7432675" algn="l"/>
                <a:tab pos="7889875" algn="l"/>
                <a:tab pos="8347075" algn="l"/>
                <a:tab pos="8804275" algn="l"/>
                <a:tab pos="92614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3000"/>
              </a:lnSpc>
              <a:spcAft>
                <a:spcPts val="1281"/>
              </a:spcAft>
              <a:buSzPct val="45000"/>
            </a:pPr>
            <a:r>
              <a:rPr lang="en-US" altLang="es-ES_tradnl" sz="2811" b="1" dirty="0">
                <a:solidFill>
                  <a:srgbClr val="000066"/>
                </a:solidFill>
              </a:rPr>
              <a:t> </a:t>
            </a:r>
          </a:p>
          <a:p>
            <a:pPr marL="489445" lvl="1" indent="0">
              <a:lnSpc>
                <a:spcPct val="93000"/>
              </a:lnSpc>
              <a:spcAft>
                <a:spcPts val="1032"/>
              </a:spcAft>
              <a:buSzPct val="75000"/>
            </a:pPr>
            <a:r>
              <a:rPr lang="en-US" altLang="es-ES_tradnl" sz="2448" b="1" dirty="0" err="1">
                <a:solidFill>
                  <a:srgbClr val="000066"/>
                </a:solidFill>
              </a:rPr>
              <a:t>Experiencia</a:t>
            </a:r>
            <a:r>
              <a:rPr lang="en-US" altLang="es-ES_tradnl" sz="2448" b="1" dirty="0">
                <a:solidFill>
                  <a:srgbClr val="000066"/>
                </a:solidFill>
              </a:rPr>
              <a:t>: </a:t>
            </a:r>
            <a:r>
              <a:rPr lang="en-US" altLang="es-ES_tradnl" sz="2448" b="1" dirty="0" err="1">
                <a:solidFill>
                  <a:srgbClr val="000066"/>
                </a:solidFill>
              </a:rPr>
              <a:t>Docente</a:t>
            </a:r>
            <a:r>
              <a:rPr lang="en-US" altLang="es-ES_tradnl" sz="2448" b="1" dirty="0">
                <a:solidFill>
                  <a:srgbClr val="000066"/>
                </a:solidFill>
              </a:rPr>
              <a:t> </a:t>
            </a:r>
            <a:r>
              <a:rPr lang="en-US" altLang="es-ES_tradnl" sz="2448" b="1" dirty="0" err="1">
                <a:solidFill>
                  <a:srgbClr val="000066"/>
                </a:solidFill>
              </a:rPr>
              <a:t>universitario</a:t>
            </a:r>
            <a:r>
              <a:rPr lang="en-US" altLang="es-ES_tradnl" sz="2448" b="1" dirty="0">
                <a:solidFill>
                  <a:srgbClr val="000066"/>
                </a:solidFill>
              </a:rPr>
              <a:t> </a:t>
            </a:r>
            <a:r>
              <a:rPr lang="en-US" altLang="es-ES_tradnl" sz="2448" b="1" dirty="0" err="1">
                <a:solidFill>
                  <a:srgbClr val="000066"/>
                </a:solidFill>
              </a:rPr>
              <a:t>nombrado</a:t>
            </a:r>
            <a:r>
              <a:rPr lang="en-US" altLang="es-ES_tradnl" sz="2448" b="1" dirty="0">
                <a:solidFill>
                  <a:srgbClr val="000066"/>
                </a:solidFill>
              </a:rPr>
              <a:t> </a:t>
            </a:r>
            <a:r>
              <a:rPr lang="en-US" altLang="es-ES_tradnl" sz="2448" b="1" dirty="0" err="1">
                <a:solidFill>
                  <a:srgbClr val="000066"/>
                </a:solidFill>
              </a:rPr>
              <a:t>especializado</a:t>
            </a:r>
            <a:r>
              <a:rPr lang="en-US" altLang="es-ES_tradnl" sz="2448" b="1" dirty="0">
                <a:solidFill>
                  <a:srgbClr val="000066"/>
                </a:solidFill>
              </a:rPr>
              <a:t> en Big Data Analytics y </a:t>
            </a:r>
            <a:r>
              <a:rPr lang="en-US" altLang="es-ES_tradnl" sz="2448" b="1" dirty="0" err="1">
                <a:solidFill>
                  <a:srgbClr val="000066"/>
                </a:solidFill>
              </a:rPr>
              <a:t>Ciencia</a:t>
            </a:r>
            <a:r>
              <a:rPr lang="en-US" altLang="es-ES_tradnl" sz="2448" b="1" dirty="0">
                <a:solidFill>
                  <a:srgbClr val="000066"/>
                </a:solidFill>
              </a:rPr>
              <a:t> de </a:t>
            </a:r>
            <a:r>
              <a:rPr lang="en-US" altLang="es-ES_tradnl" sz="2448" b="1" dirty="0" err="1">
                <a:solidFill>
                  <a:srgbClr val="000066"/>
                </a:solidFill>
              </a:rPr>
              <a:t>Datos</a:t>
            </a:r>
            <a:endParaRPr lang="en-US" altLang="es-ES_tradnl" sz="2448" dirty="0">
              <a:solidFill>
                <a:srgbClr val="000066"/>
              </a:solidFill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7FDF5D6-ABF0-4970-9097-176C35B9F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711" y="5291902"/>
            <a:ext cx="1198689" cy="11996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79" name="Rectangle 7">
            <a:extLst>
              <a:ext uri="{FF2B5EF4-FFF2-40B4-BE49-F238E27FC236}">
                <a16:creationId xmlns:a16="http://schemas.microsoft.com/office/drawing/2014/main" id="{BDA5CE3F-8329-4502-B693-79C121BFE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8" y="1440"/>
            <a:ext cx="9132484" cy="6855121"/>
          </a:xfrm>
          <a:prstGeom prst="rect">
            <a:avLst/>
          </a:prstGeom>
          <a:noFill/>
          <a:ln w="76320" cap="sq">
            <a:solidFill>
              <a:srgbClr val="00ADE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sz="1632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9DFF960-2E8E-4051-954F-34E4E2E50859}"/>
              </a:ext>
            </a:extLst>
          </p:cNvPr>
          <p:cNvSpPr/>
          <p:nvPr/>
        </p:nvSpPr>
        <p:spPr>
          <a:xfrm>
            <a:off x="0" y="92108"/>
            <a:ext cx="9132484" cy="1437945"/>
          </a:xfrm>
          <a:prstGeom prst="rect">
            <a:avLst/>
          </a:prstGeom>
          <a:noFill/>
        </p:spPr>
        <p:txBody>
          <a:bodyPr wrap="square" lIns="82918" tIns="41459" rIns="82918" bIns="41459">
            <a:spAutoFit/>
          </a:bodyPr>
          <a:lstStyle/>
          <a:p>
            <a:pPr algn="ctr"/>
            <a:r>
              <a:rPr lang="es-E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6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Docente Catedrático del Curso Big Data Analytics Avanzado</a:t>
            </a:r>
          </a:p>
        </p:txBody>
      </p:sp>
      <p:pic>
        <p:nvPicPr>
          <p:cNvPr id="4" name="Imagen 3" descr="Un hombre con traje negro&#10;&#10;Descripción generada automáticamente">
            <a:extLst>
              <a:ext uri="{FF2B5EF4-FFF2-40B4-BE49-F238E27FC236}">
                <a16:creationId xmlns:a16="http://schemas.microsoft.com/office/drawing/2014/main" id="{330BED57-09A4-4617-82A6-946B392CFA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0" y="2944360"/>
            <a:ext cx="1751442" cy="1756112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998631CB-71F8-4E40-B4B6-25496EF6A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826" y="2885133"/>
            <a:ext cx="7250257" cy="1822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5463" rIns="0" bIns="0"/>
          <a:lstStyle>
            <a:lvl1pPr marL="428625" indent="-322263"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96449" indent="0">
              <a:lnSpc>
                <a:spcPct val="93000"/>
              </a:lnSpc>
              <a:spcAft>
                <a:spcPts val="1281"/>
              </a:spcAft>
              <a:buSzPct val="45000"/>
            </a:pPr>
            <a:r>
              <a:rPr lang="es-ES" altLang="es-ES_tradnl" sz="2539" dirty="0">
                <a:solidFill>
                  <a:schemeClr val="tx1"/>
                </a:solidFill>
              </a:rPr>
              <a:t>Ing. Sistemas y MBA de la Universidad George Washington de EE.UU., con amplia trayectoria internacional, experiencia en la Organización de Estados Americanos (OEA) y en corporaciones globales en Europa y en los EE.UU.</a:t>
            </a:r>
            <a:endParaRPr lang="es-ES" altLang="es-ES_tradnl" sz="2176" dirty="0">
              <a:solidFill>
                <a:schemeClr val="tx1"/>
              </a:solidFill>
            </a:endParaRPr>
          </a:p>
        </p:txBody>
      </p:sp>
      <p:pic>
        <p:nvPicPr>
          <p:cNvPr id="7" name="Imagen 6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85E596A3-84B7-4A89-B633-468B454A3B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01" y="5562306"/>
            <a:ext cx="922880" cy="922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D417607E-CB4E-435C-AF83-013153295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996" y="5556678"/>
            <a:ext cx="922181" cy="9141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33B84143-6EF1-4149-98A1-0182704D0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138" y="5546873"/>
            <a:ext cx="2211704" cy="9537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4CBA7C00-7294-4ADB-85F9-E1DE93338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152" y="5556677"/>
            <a:ext cx="1648316" cy="9219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C7C772-5468-1A97-E922-D03CA720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1BDC-E847-4241-AFF1-384F0383CFAD}" type="datetime6">
              <a:rPr lang="es-PE" smtClean="0"/>
              <a:t>Marzo de 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3008F2-48AB-1A3B-BC41-982663E7E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ecancho@tecsup.edu.pe</a:t>
            </a:r>
            <a:endParaRPr lang="es-PE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AFC5185-4F6E-BBBC-BD2E-C8B87390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EC90-F7CF-431E-A299-958EC07FDB50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250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D509DE1-7D3D-4BD5-98AA-0FCF14BFE8BE}"/>
              </a:ext>
            </a:extLst>
          </p:cNvPr>
          <p:cNvSpPr/>
          <p:nvPr/>
        </p:nvSpPr>
        <p:spPr>
          <a:xfrm>
            <a:off x="0" y="476250"/>
            <a:ext cx="9144000" cy="592487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s-ES_tradnl" b="1">
              <a:solidFill>
                <a:srgbClr val="0000FF"/>
              </a:solidFill>
              <a:highlight>
                <a:srgbClr val="FFFF00"/>
              </a:highlight>
              <a:latin typeface="Arial Black" panose="020B0A040201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04D99D-C905-4DB7-99A4-A9E1DFF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579"/>
            <a:ext cx="9041976" cy="987426"/>
          </a:xfrm>
          <a:ln>
            <a:noFill/>
          </a:ln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Mg. Ing. Ernesto Cancho Rodríguez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Rol: </a:t>
            </a:r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Docente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TP Big Data Analytics Av.</a:t>
            </a:r>
            <a:endParaRPr lang="en-001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8" name="Marcador de fecha 3">
            <a:extLst>
              <a:ext uri="{FF2B5EF4-FFF2-40B4-BE49-F238E27FC236}">
                <a16:creationId xmlns:a16="http://schemas.microsoft.com/office/drawing/2014/main" id="{D70691A6-5F82-4244-B065-747099AE52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201DFD5-CC6B-4670-89E8-FD4BC4BE888C}" type="datetime6">
              <a:rPr lang="es-PE" altLang="en-001" smtClean="0">
                <a:solidFill>
                  <a:srgbClr val="000099"/>
                </a:solidFill>
              </a:rPr>
              <a:t>Marzo de 2025</a:t>
            </a:fld>
            <a:endParaRPr lang="es-PE" altLang="en-001">
              <a:solidFill>
                <a:srgbClr val="000099"/>
              </a:solidFill>
            </a:endParaRPr>
          </a:p>
        </p:txBody>
      </p:sp>
      <p:sp>
        <p:nvSpPr>
          <p:cNvPr id="16389" name="Marcador de pie de página 4">
            <a:extLst>
              <a:ext uri="{FF2B5EF4-FFF2-40B4-BE49-F238E27FC236}">
                <a16:creationId xmlns:a16="http://schemas.microsoft.com/office/drawing/2014/main" id="{0B4C6D50-BC38-42E9-A22E-1A93BA7189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altLang="en-001">
                <a:solidFill>
                  <a:srgbClr val="000099"/>
                </a:solidFill>
              </a:rPr>
              <a:t>ecancho@tecsup.edu.pe</a:t>
            </a:r>
            <a:endParaRPr lang="es-PE" altLang="en-001">
              <a:solidFill>
                <a:srgbClr val="000099"/>
              </a:solidFill>
            </a:endParaRPr>
          </a:p>
        </p:txBody>
      </p:sp>
      <p:sp>
        <p:nvSpPr>
          <p:cNvPr id="16390" name="Marcador de número de diapositiva 5">
            <a:extLst>
              <a:ext uri="{FF2B5EF4-FFF2-40B4-BE49-F238E27FC236}">
                <a16:creationId xmlns:a16="http://schemas.microsoft.com/office/drawing/2014/main" id="{F6D7A04F-DBBE-4B5C-94F8-3C96327DA1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C62733A-6499-4238-8C85-4339BDF40692}" type="slidenum">
              <a:rPr lang="es-PE" altLang="en-001">
                <a:solidFill>
                  <a:srgbClr val="000099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s-PE" altLang="en-001">
              <a:solidFill>
                <a:srgbClr val="000099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5F0F41-908A-4DFC-A59A-CFB9C7DB3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3780"/>
            <a:ext cx="8367386" cy="504098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000" b="1" noProof="1">
                <a:latin typeface="Arial" panose="020B0604020202020204" pitchFamily="34" charset="0"/>
                <a:cs typeface="Arial" panose="020B0604020202020204" pitchFamily="34" charset="0"/>
              </a:rPr>
              <a:t>Ingeniero de Sistemas</a:t>
            </a:r>
            <a:r>
              <a:rPr lang="en-US" sz="2000" noProof="1">
                <a:latin typeface="Arial" panose="020B0604020202020204" pitchFamily="34" charset="0"/>
                <a:cs typeface="Arial" panose="020B0604020202020204" pitchFamily="34" charset="0"/>
              </a:rPr>
              <a:t>, titulado en la  </a:t>
            </a:r>
            <a:r>
              <a:rPr lang="en-US" sz="2000" b="1" u="sng" noProof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Universidad Nacional Mayor de San Marcos</a:t>
            </a:r>
            <a:r>
              <a:rPr lang="en-US" sz="2000" noProof="1">
                <a:latin typeface="Arial" panose="020B0604020202020204" pitchFamily="34" charset="0"/>
                <a:cs typeface="Arial" panose="020B0604020202020204" pitchFamily="34" charset="0"/>
              </a:rPr>
              <a:t>, Graduado Primer Lugar Promoción</a:t>
            </a:r>
          </a:p>
          <a:p>
            <a:r>
              <a:rPr lang="en-US" sz="2000" b="1" noProof="1">
                <a:latin typeface="Arial" panose="020B0604020202020204" pitchFamily="34" charset="0"/>
                <a:cs typeface="Arial" panose="020B0604020202020204" pitchFamily="34" charset="0"/>
              </a:rPr>
              <a:t>Maestría</a:t>
            </a:r>
            <a:r>
              <a:rPr lang="en-US" sz="2000" noProof="1">
                <a:latin typeface="Arial" panose="020B0604020202020204" pitchFamily="34" charset="0"/>
                <a:cs typeface="Arial" panose="020B0604020202020204" pitchFamily="34" charset="0"/>
              </a:rPr>
              <a:t> en la </a:t>
            </a:r>
            <a:r>
              <a:rPr lang="en-US" sz="2000" b="1" u="sng" noProof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GWU</a:t>
            </a:r>
            <a:r>
              <a:rPr lang="en-US" sz="2000" noProof="1">
                <a:latin typeface="Arial" panose="020B0604020202020204" pitchFamily="34" charset="0"/>
                <a:cs typeface="Arial" panose="020B0604020202020204" pitchFamily="34" charset="0"/>
              </a:rPr>
              <a:t>, la </a:t>
            </a:r>
            <a:r>
              <a:rPr lang="en-US" sz="2000" b="1" u="sng" noProof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George Washington University</a:t>
            </a:r>
            <a:r>
              <a:rPr lang="en-US" sz="2000" noProof="1">
                <a:latin typeface="Arial" panose="020B0604020202020204" pitchFamily="34" charset="0"/>
                <a:cs typeface="Arial" panose="020B0604020202020204" pitchFamily="34" charset="0"/>
              </a:rPr>
              <a:t>, en Washington DC, (MBA y </a:t>
            </a:r>
            <a:r>
              <a:rPr lang="en-US" sz="2000" b="1" noProof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Prog. de Business Analytics</a:t>
            </a:r>
            <a:r>
              <a:rPr lang="en-US" sz="2000" noProof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noProof="1">
                <a:latin typeface="Arial" panose="020B0604020202020204" pitchFamily="34" charset="0"/>
                <a:cs typeface="Arial" panose="020B0604020202020204" pitchFamily="34" charset="0"/>
              </a:rPr>
              <a:t>Larga trayectoria de experiencia profesional internacional </a:t>
            </a:r>
          </a:p>
          <a:p>
            <a:r>
              <a:rPr lang="en-US" sz="2000" noProof="1">
                <a:latin typeface="Arial" panose="020B0604020202020204" pitchFamily="34" charset="0"/>
                <a:cs typeface="Arial" panose="020B0604020202020204" pitchFamily="34" charset="0"/>
              </a:rPr>
              <a:t>Experiencia profesional en los </a:t>
            </a:r>
            <a:r>
              <a:rPr lang="en-US" sz="2000" b="1" u="sng" noProof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Estados Unidos</a:t>
            </a:r>
            <a:r>
              <a:rPr lang="en-US" sz="2000" b="1" noProof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 </a:t>
            </a:r>
            <a:r>
              <a:rPr lang="en-US" sz="2000" noProof="1">
                <a:latin typeface="Arial" panose="020B0604020202020204" pitchFamily="34" charset="0"/>
                <a:cs typeface="Arial" panose="020B0604020202020204" pitchFamily="34" charset="0"/>
              </a:rPr>
              <a:t>en la </a:t>
            </a:r>
            <a:r>
              <a:rPr lang="en-US" sz="2000" b="1" u="sng" noProof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OEA</a:t>
            </a:r>
            <a:r>
              <a:rPr lang="en-US" sz="2000" noProof="1">
                <a:latin typeface="Arial" panose="020B0604020202020204" pitchFamily="34" charset="0"/>
                <a:cs typeface="Arial" panose="020B0604020202020204" pitchFamily="34" charset="0"/>
              </a:rPr>
              <a:t>, la </a:t>
            </a:r>
            <a:r>
              <a:rPr lang="en-US" sz="2000" b="1" u="sng" noProof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Organización de Estados Americanos</a:t>
            </a:r>
            <a:endParaRPr lang="en-US" sz="2000" b="1" u="sng" noProof="1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noProof="1">
                <a:latin typeface="Arial" panose="020B0604020202020204" pitchFamily="34" charset="0"/>
                <a:cs typeface="Arial" panose="020B0604020202020204" pitchFamily="34" charset="0"/>
              </a:rPr>
              <a:t>Consultor para empresas multinacionales como </a:t>
            </a:r>
            <a:r>
              <a:rPr lang="en-US" sz="2000" b="1" u="sng" noProof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IMPSA</a:t>
            </a:r>
            <a:r>
              <a:rPr lang="en-US" sz="2000" noProof="1">
                <a:latin typeface="Arial" panose="020B0604020202020204" pitchFamily="34" charset="0"/>
                <a:cs typeface="Arial" panose="020B0604020202020204" pitchFamily="34" charset="0"/>
              </a:rPr>
              <a:t> (en </a:t>
            </a:r>
            <a:r>
              <a:rPr lang="en-US" sz="2000" b="1" u="sng" noProof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Argentina</a:t>
            </a:r>
            <a:r>
              <a:rPr lang="en-US" sz="2000" noProof="1">
                <a:latin typeface="Arial" panose="020B0604020202020204" pitchFamily="34" charset="0"/>
                <a:cs typeface="Arial" panose="020B0604020202020204" pitchFamily="34" charset="0"/>
              </a:rPr>
              <a:t>), la </a:t>
            </a:r>
            <a:r>
              <a:rPr lang="en-US" sz="2000" b="1" u="sng" noProof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Corporación Novartis</a:t>
            </a:r>
            <a:r>
              <a:rPr lang="en-US" sz="2000" noProof="1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 </a:t>
            </a:r>
            <a:r>
              <a:rPr lang="en-US" sz="2000" noProof="1">
                <a:latin typeface="Arial" panose="020B0604020202020204" pitchFamily="34" charset="0"/>
                <a:cs typeface="Arial" panose="020B0604020202020204" pitchFamily="34" charset="0"/>
              </a:rPr>
              <a:t>(en </a:t>
            </a:r>
            <a:r>
              <a:rPr lang="en-US" sz="2000" b="1" u="sng" noProof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EE.UU.</a:t>
            </a:r>
            <a:r>
              <a:rPr lang="en-US" sz="2000" noProof="1">
                <a:latin typeface="Arial" panose="020B0604020202020204" pitchFamily="34" charset="0"/>
                <a:cs typeface="Arial" panose="020B0604020202020204" pitchFamily="34" charset="0"/>
              </a:rPr>
              <a:t>), y multinacional</a:t>
            </a:r>
            <a:r>
              <a:rPr lang="en-US" sz="2000" b="1" noProof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u="sng" noProof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Novartis AG</a:t>
            </a:r>
            <a:r>
              <a:rPr lang="en-US" sz="2000" b="1" noProof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noProof="1">
                <a:latin typeface="Arial" panose="020B0604020202020204" pitchFamily="34" charset="0"/>
                <a:cs typeface="Arial" panose="020B0604020202020204" pitchFamily="34" charset="0"/>
              </a:rPr>
              <a:t>(en </a:t>
            </a:r>
            <a:r>
              <a:rPr lang="en-US" sz="2000" b="1" u="sng" noProof="1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Suiza</a:t>
            </a:r>
            <a:r>
              <a:rPr lang="en-US" sz="2000" noProof="1">
                <a:latin typeface="Arial" panose="020B0604020202020204" pitchFamily="34" charset="0"/>
                <a:cs typeface="Arial" panose="020B0604020202020204" pitchFamily="34" charset="0"/>
              </a:rPr>
              <a:t>, por varios años) </a:t>
            </a:r>
          </a:p>
          <a:p>
            <a:r>
              <a:rPr lang="en-US" sz="2000" b="1" noProof="1">
                <a:latin typeface="Arial" panose="020B0604020202020204" pitchFamily="34" charset="0"/>
                <a:cs typeface="Arial" panose="020B0604020202020204" pitchFamily="34" charset="0"/>
              </a:rPr>
              <a:t>Experiencia Docente Pregrado y de Posgrado: </a:t>
            </a:r>
            <a:r>
              <a:rPr lang="en-US" sz="2000" noProof="1">
                <a:latin typeface="Arial" panose="020B0604020202020204" pitchFamily="34" charset="0"/>
                <a:cs typeface="Arial" panose="020B0604020202020204" pitchFamily="34" charset="0"/>
              </a:rPr>
              <a:t>UNMSM</a:t>
            </a:r>
            <a:r>
              <a:rPr lang="en-US" sz="2000" b="1" noProof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noProof="1">
                <a:latin typeface="Arial" panose="020B0604020202020204" pitchFamily="34" charset="0"/>
                <a:cs typeface="Arial" panose="020B0604020202020204" pitchFamily="34" charset="0"/>
              </a:rPr>
              <a:t>y otras universidades (Ing. Software, Sistemas, Industrial)</a:t>
            </a:r>
          </a:p>
        </p:txBody>
      </p:sp>
    </p:spTree>
    <p:extLst>
      <p:ext uri="{BB962C8B-B14F-4D97-AF65-F5344CB8AC3E}">
        <p14:creationId xmlns:p14="http://schemas.microsoft.com/office/powerpoint/2010/main" val="16388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1CFB58A-86B8-4C4B-8B29-3E3B153E6742}"/>
              </a:ext>
            </a:extLst>
          </p:cNvPr>
          <p:cNvSpPr/>
          <p:nvPr/>
        </p:nvSpPr>
        <p:spPr>
          <a:xfrm>
            <a:off x="6478" y="0"/>
            <a:ext cx="9131044" cy="6855121"/>
          </a:xfrm>
          <a:prstGeom prst="rect">
            <a:avLst/>
          </a:prstGeom>
          <a:solidFill>
            <a:schemeClr val="bg1"/>
          </a:solidFill>
          <a:ln w="38100">
            <a:solidFill>
              <a:srgbClr val="00A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s-ES_tradnl" b="1">
              <a:solidFill>
                <a:srgbClr val="0000FF"/>
              </a:solidFill>
              <a:highlight>
                <a:srgbClr val="FFFF00"/>
              </a:highlight>
              <a:latin typeface="Arial Black" panose="020B0A040201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65C828-6B7A-4964-ADBD-CE0388207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08803"/>
            <a:ext cx="6463949" cy="462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3" name="Text Box 1">
            <a:extLst>
              <a:ext uri="{FF2B5EF4-FFF2-40B4-BE49-F238E27FC236}">
                <a16:creationId xmlns:a16="http://schemas.microsoft.com/office/drawing/2014/main" id="{297FA8D2-97FE-4356-8DDD-FBBC4C9FC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88" y="327701"/>
            <a:ext cx="8681186" cy="542169"/>
          </a:xfrm>
          <a:prstGeom prst="rect">
            <a:avLst/>
          </a:prstGeom>
          <a:noFill/>
          <a:ln>
            <a:noFill/>
          </a:ln>
          <a:effectLst/>
        </p:spPr>
        <p:txBody>
          <a:bodyPr lIns="91406" tIns="35256" rIns="91406" bIns="45703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3000"/>
              </a:lnSpc>
              <a:buClrTx/>
              <a:buFontTx/>
              <a:buNone/>
            </a:pPr>
            <a:r>
              <a:rPr lang="en-US" altLang="es-ES_tradnl" sz="3627" b="1" dirty="0">
                <a:solidFill>
                  <a:srgbClr val="000066"/>
                </a:solidFill>
              </a:rPr>
              <a:t>Posgrado en </a:t>
            </a:r>
            <a:r>
              <a:rPr lang="en-US" altLang="es-ES_tradnl" sz="3627" b="1" dirty="0" err="1">
                <a:solidFill>
                  <a:srgbClr val="000066"/>
                </a:solidFill>
              </a:rPr>
              <a:t>Dinámica</a:t>
            </a:r>
            <a:r>
              <a:rPr lang="en-US" altLang="es-ES_tradnl" sz="3627" b="1" dirty="0">
                <a:solidFill>
                  <a:srgbClr val="000066"/>
                </a:solidFill>
              </a:rPr>
              <a:t> de Sistemas</a:t>
            </a:r>
          </a:p>
          <a:p>
            <a:pPr algn="ctr">
              <a:lnSpc>
                <a:spcPct val="93000"/>
              </a:lnSpc>
              <a:buClrTx/>
              <a:buFontTx/>
              <a:buNone/>
            </a:pPr>
            <a:r>
              <a:rPr lang="en-US" altLang="es-ES_tradnl" sz="3627" b="1" dirty="0">
                <a:solidFill>
                  <a:srgbClr val="000066"/>
                </a:solidFill>
              </a:rPr>
              <a:t>Universidad </a:t>
            </a:r>
            <a:r>
              <a:rPr lang="en-US" altLang="es-ES_tradnl" sz="3627" b="1" dirty="0" err="1">
                <a:solidFill>
                  <a:srgbClr val="000066"/>
                </a:solidFill>
              </a:rPr>
              <a:t>Politécnica</a:t>
            </a:r>
            <a:r>
              <a:rPr lang="en-US" altLang="es-ES_tradnl" sz="3627" b="1" dirty="0">
                <a:solidFill>
                  <a:srgbClr val="000066"/>
                </a:solidFill>
              </a:rPr>
              <a:t> de Cataluña</a:t>
            </a:r>
          </a:p>
        </p:txBody>
      </p:sp>
      <p:sp>
        <p:nvSpPr>
          <p:cNvPr id="3077" name="Text Box 5">
            <a:extLst>
              <a:ext uri="{FF2B5EF4-FFF2-40B4-BE49-F238E27FC236}">
                <a16:creationId xmlns:a16="http://schemas.microsoft.com/office/drawing/2014/main" id="{4DC3CC8E-5FF3-4A9B-94D6-122843603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94676" y="4405552"/>
            <a:ext cx="7403591" cy="163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5463" rIns="0" bIns="0"/>
          <a:lstStyle>
            <a:lvl1pPr marL="117475">
              <a:tabLst>
                <a:tab pos="117475" algn="l"/>
                <a:tab pos="574675" algn="l"/>
                <a:tab pos="1031875" algn="l"/>
                <a:tab pos="1489075" algn="l"/>
                <a:tab pos="1946275" algn="l"/>
                <a:tab pos="2403475" algn="l"/>
                <a:tab pos="2860675" algn="l"/>
                <a:tab pos="3317875" algn="l"/>
                <a:tab pos="3775075" algn="l"/>
                <a:tab pos="4232275" algn="l"/>
                <a:tab pos="4689475" algn="l"/>
                <a:tab pos="5146675" algn="l"/>
                <a:tab pos="5603875" algn="l"/>
                <a:tab pos="6061075" algn="l"/>
                <a:tab pos="6518275" algn="l"/>
                <a:tab pos="6975475" algn="l"/>
                <a:tab pos="7432675" algn="l"/>
                <a:tab pos="7889875" algn="l"/>
                <a:tab pos="8347075" algn="l"/>
                <a:tab pos="8804275" algn="l"/>
                <a:tab pos="92614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862013" indent="-322263">
              <a:tabLst>
                <a:tab pos="117475" algn="l"/>
                <a:tab pos="574675" algn="l"/>
                <a:tab pos="1031875" algn="l"/>
                <a:tab pos="1489075" algn="l"/>
                <a:tab pos="1946275" algn="l"/>
                <a:tab pos="2403475" algn="l"/>
                <a:tab pos="2860675" algn="l"/>
                <a:tab pos="3317875" algn="l"/>
                <a:tab pos="3775075" algn="l"/>
                <a:tab pos="4232275" algn="l"/>
                <a:tab pos="4689475" algn="l"/>
                <a:tab pos="5146675" algn="l"/>
                <a:tab pos="5603875" algn="l"/>
                <a:tab pos="6061075" algn="l"/>
                <a:tab pos="6518275" algn="l"/>
                <a:tab pos="6975475" algn="l"/>
                <a:tab pos="7432675" algn="l"/>
                <a:tab pos="7889875" algn="l"/>
                <a:tab pos="8347075" algn="l"/>
                <a:tab pos="8804275" algn="l"/>
                <a:tab pos="92614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117475" algn="l"/>
                <a:tab pos="574675" algn="l"/>
                <a:tab pos="1031875" algn="l"/>
                <a:tab pos="1489075" algn="l"/>
                <a:tab pos="1946275" algn="l"/>
                <a:tab pos="2403475" algn="l"/>
                <a:tab pos="2860675" algn="l"/>
                <a:tab pos="3317875" algn="l"/>
                <a:tab pos="3775075" algn="l"/>
                <a:tab pos="4232275" algn="l"/>
                <a:tab pos="4689475" algn="l"/>
                <a:tab pos="5146675" algn="l"/>
                <a:tab pos="5603875" algn="l"/>
                <a:tab pos="6061075" algn="l"/>
                <a:tab pos="6518275" algn="l"/>
                <a:tab pos="6975475" algn="l"/>
                <a:tab pos="7432675" algn="l"/>
                <a:tab pos="7889875" algn="l"/>
                <a:tab pos="8347075" algn="l"/>
                <a:tab pos="8804275" algn="l"/>
                <a:tab pos="92614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117475" algn="l"/>
                <a:tab pos="574675" algn="l"/>
                <a:tab pos="1031875" algn="l"/>
                <a:tab pos="1489075" algn="l"/>
                <a:tab pos="1946275" algn="l"/>
                <a:tab pos="2403475" algn="l"/>
                <a:tab pos="2860675" algn="l"/>
                <a:tab pos="3317875" algn="l"/>
                <a:tab pos="3775075" algn="l"/>
                <a:tab pos="4232275" algn="l"/>
                <a:tab pos="4689475" algn="l"/>
                <a:tab pos="5146675" algn="l"/>
                <a:tab pos="5603875" algn="l"/>
                <a:tab pos="6061075" algn="l"/>
                <a:tab pos="6518275" algn="l"/>
                <a:tab pos="6975475" algn="l"/>
                <a:tab pos="7432675" algn="l"/>
                <a:tab pos="7889875" algn="l"/>
                <a:tab pos="8347075" algn="l"/>
                <a:tab pos="8804275" algn="l"/>
                <a:tab pos="92614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117475" algn="l"/>
                <a:tab pos="574675" algn="l"/>
                <a:tab pos="1031875" algn="l"/>
                <a:tab pos="1489075" algn="l"/>
                <a:tab pos="1946275" algn="l"/>
                <a:tab pos="2403475" algn="l"/>
                <a:tab pos="2860675" algn="l"/>
                <a:tab pos="3317875" algn="l"/>
                <a:tab pos="3775075" algn="l"/>
                <a:tab pos="4232275" algn="l"/>
                <a:tab pos="4689475" algn="l"/>
                <a:tab pos="5146675" algn="l"/>
                <a:tab pos="5603875" algn="l"/>
                <a:tab pos="6061075" algn="l"/>
                <a:tab pos="6518275" algn="l"/>
                <a:tab pos="6975475" algn="l"/>
                <a:tab pos="7432675" algn="l"/>
                <a:tab pos="7889875" algn="l"/>
                <a:tab pos="8347075" algn="l"/>
                <a:tab pos="8804275" algn="l"/>
                <a:tab pos="92614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475" algn="l"/>
                <a:tab pos="574675" algn="l"/>
                <a:tab pos="1031875" algn="l"/>
                <a:tab pos="1489075" algn="l"/>
                <a:tab pos="1946275" algn="l"/>
                <a:tab pos="2403475" algn="l"/>
                <a:tab pos="2860675" algn="l"/>
                <a:tab pos="3317875" algn="l"/>
                <a:tab pos="3775075" algn="l"/>
                <a:tab pos="4232275" algn="l"/>
                <a:tab pos="4689475" algn="l"/>
                <a:tab pos="5146675" algn="l"/>
                <a:tab pos="5603875" algn="l"/>
                <a:tab pos="6061075" algn="l"/>
                <a:tab pos="6518275" algn="l"/>
                <a:tab pos="6975475" algn="l"/>
                <a:tab pos="7432675" algn="l"/>
                <a:tab pos="7889875" algn="l"/>
                <a:tab pos="8347075" algn="l"/>
                <a:tab pos="8804275" algn="l"/>
                <a:tab pos="92614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475" algn="l"/>
                <a:tab pos="574675" algn="l"/>
                <a:tab pos="1031875" algn="l"/>
                <a:tab pos="1489075" algn="l"/>
                <a:tab pos="1946275" algn="l"/>
                <a:tab pos="2403475" algn="l"/>
                <a:tab pos="2860675" algn="l"/>
                <a:tab pos="3317875" algn="l"/>
                <a:tab pos="3775075" algn="l"/>
                <a:tab pos="4232275" algn="l"/>
                <a:tab pos="4689475" algn="l"/>
                <a:tab pos="5146675" algn="l"/>
                <a:tab pos="5603875" algn="l"/>
                <a:tab pos="6061075" algn="l"/>
                <a:tab pos="6518275" algn="l"/>
                <a:tab pos="6975475" algn="l"/>
                <a:tab pos="7432675" algn="l"/>
                <a:tab pos="7889875" algn="l"/>
                <a:tab pos="8347075" algn="l"/>
                <a:tab pos="8804275" algn="l"/>
                <a:tab pos="92614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475" algn="l"/>
                <a:tab pos="574675" algn="l"/>
                <a:tab pos="1031875" algn="l"/>
                <a:tab pos="1489075" algn="l"/>
                <a:tab pos="1946275" algn="l"/>
                <a:tab pos="2403475" algn="l"/>
                <a:tab pos="2860675" algn="l"/>
                <a:tab pos="3317875" algn="l"/>
                <a:tab pos="3775075" algn="l"/>
                <a:tab pos="4232275" algn="l"/>
                <a:tab pos="4689475" algn="l"/>
                <a:tab pos="5146675" algn="l"/>
                <a:tab pos="5603875" algn="l"/>
                <a:tab pos="6061075" algn="l"/>
                <a:tab pos="6518275" algn="l"/>
                <a:tab pos="6975475" algn="l"/>
                <a:tab pos="7432675" algn="l"/>
                <a:tab pos="7889875" algn="l"/>
                <a:tab pos="8347075" algn="l"/>
                <a:tab pos="8804275" algn="l"/>
                <a:tab pos="92614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7475" algn="l"/>
                <a:tab pos="574675" algn="l"/>
                <a:tab pos="1031875" algn="l"/>
                <a:tab pos="1489075" algn="l"/>
                <a:tab pos="1946275" algn="l"/>
                <a:tab pos="2403475" algn="l"/>
                <a:tab pos="2860675" algn="l"/>
                <a:tab pos="3317875" algn="l"/>
                <a:tab pos="3775075" algn="l"/>
                <a:tab pos="4232275" algn="l"/>
                <a:tab pos="4689475" algn="l"/>
                <a:tab pos="5146675" algn="l"/>
                <a:tab pos="5603875" algn="l"/>
                <a:tab pos="6061075" algn="l"/>
                <a:tab pos="6518275" algn="l"/>
                <a:tab pos="6975475" algn="l"/>
                <a:tab pos="7432675" algn="l"/>
                <a:tab pos="7889875" algn="l"/>
                <a:tab pos="8347075" algn="l"/>
                <a:tab pos="8804275" algn="l"/>
                <a:tab pos="92614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3000"/>
              </a:lnSpc>
              <a:spcAft>
                <a:spcPts val="1281"/>
              </a:spcAft>
              <a:buSzPct val="45000"/>
            </a:pPr>
            <a:r>
              <a:rPr lang="en-US" altLang="es-ES_tradnl" sz="2811" b="1">
                <a:solidFill>
                  <a:srgbClr val="000066"/>
                </a:solidFill>
              </a:rPr>
              <a:t> 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BDA5CE3F-8329-4502-B693-79C121BFE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8" y="1440"/>
            <a:ext cx="9132484" cy="6855121"/>
          </a:xfrm>
          <a:prstGeom prst="rect">
            <a:avLst/>
          </a:prstGeom>
          <a:noFill/>
          <a:ln w="76320" cap="sq">
            <a:solidFill>
              <a:srgbClr val="00ADE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sz="1632"/>
          </a:p>
        </p:txBody>
      </p:sp>
      <p:pic>
        <p:nvPicPr>
          <p:cNvPr id="4" name="Imagen 3" descr="Un hombre con traje negro&#10;&#10;Descripción generada automáticamente">
            <a:extLst>
              <a:ext uri="{FF2B5EF4-FFF2-40B4-BE49-F238E27FC236}">
                <a16:creationId xmlns:a16="http://schemas.microsoft.com/office/drawing/2014/main" id="{330BED57-09A4-4617-82A6-946B392CFA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48" y="4883417"/>
            <a:ext cx="1751442" cy="1756112"/>
          </a:xfrm>
          <a:prstGeom prst="rect">
            <a:avLst/>
          </a:prstGeom>
        </p:spPr>
      </p:pic>
      <p:pic>
        <p:nvPicPr>
          <p:cNvPr id="1028" name="Picture 4" descr="Tarjeta de la bandera de España - Postal de fecha patria española, tarjetas  de festividades de España, postales virtuales de España, bandera española -  Tu Parada">
            <a:extLst>
              <a:ext uri="{FF2B5EF4-FFF2-40B4-BE49-F238E27FC236}">
                <a16:creationId xmlns:a16="http://schemas.microsoft.com/office/drawing/2014/main" id="{B43D1D71-DC36-E5AB-498C-6DFEE86A3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404" y="5367925"/>
            <a:ext cx="1889668" cy="1296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D44AEFEB-A105-DCF6-4B46-E2CACE87C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512" y="5696905"/>
            <a:ext cx="2211704" cy="9537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CAE1DD-7135-F134-9DD1-3BD95AF0F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1EAB-E40A-4634-B6CC-650C64885885}" type="datetime6">
              <a:rPr lang="es-PE" smtClean="0"/>
              <a:t>Marzo de 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A51D5B-7F1A-D45E-60E9-5FC29483D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ecancho@tecsup.edu.pe</a:t>
            </a:r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F1BAFC-0A3B-E093-3EEE-01A4FBA81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EC90-F7CF-431E-A299-958EC07FDB50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6826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18"/>
    </mc:Choice>
    <mc:Fallback xmlns="">
      <p:transition spd="slow" advTm="2771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D39E60D-718C-47D8-82B7-2F5E233A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40844-C973-409C-AFF4-F216242D082B}" type="datetime6">
              <a:rPr lang="es-PE" smtClean="0"/>
              <a:t>Marzo de 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7175C3F-044D-44AF-8693-833E5AAB7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ecancho@tecsup.edu.pe</a:t>
            </a:r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464D4D-4047-427F-9F5F-83E86BAA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9EC90-F7CF-431E-A299-958EC07FDB50}" type="slidenum">
              <a:rPr lang="es-PE" smtClean="0"/>
              <a:t>9</a:t>
            </a:fld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725C39-137D-4AEA-9253-F97B180D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0" y="1178714"/>
            <a:ext cx="5997466" cy="4899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1C8397E-1314-4BFA-9386-9DD673C1B2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713" t="-30" r="35215" b="11612"/>
          <a:stretch/>
        </p:blipFill>
        <p:spPr>
          <a:xfrm>
            <a:off x="4572000" y="1988418"/>
            <a:ext cx="4464496" cy="4346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 Box 1">
            <a:extLst>
              <a:ext uri="{FF2B5EF4-FFF2-40B4-BE49-F238E27FC236}">
                <a16:creationId xmlns:a16="http://schemas.microsoft.com/office/drawing/2014/main" id="{2868440C-63C7-413E-AF00-18FDA9A88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8" y="157790"/>
            <a:ext cx="9016664" cy="922880"/>
          </a:xfrm>
          <a:prstGeom prst="roundRect">
            <a:avLst>
              <a:gd name="adj" fmla="val 14369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</p:spPr>
        <p:txBody>
          <a:bodyPr lIns="91406" tIns="35256" rIns="91406" bIns="45703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3000"/>
              </a:lnSpc>
              <a:buClrTx/>
              <a:buFontTx/>
              <a:buNone/>
            </a:pPr>
            <a:r>
              <a:rPr lang="es-ES" altLang="es-ES_tradnl" sz="2000" b="1" noProof="1">
                <a:solidFill>
                  <a:srgbClr val="0000FF"/>
                </a:solidFill>
              </a:rPr>
              <a:t>Estudios de Certificación en </a:t>
            </a:r>
            <a:r>
              <a:rPr lang="en-US" altLang="es-ES_tradnl" sz="2000" b="1" dirty="0">
                <a:solidFill>
                  <a:srgbClr val="0000FF"/>
                </a:solidFill>
              </a:rPr>
              <a:t>Business Analytics (Big Data Analytics) en </a:t>
            </a:r>
          </a:p>
          <a:p>
            <a:pPr algn="ctr">
              <a:lnSpc>
                <a:spcPct val="93000"/>
              </a:lnSpc>
              <a:buClrTx/>
              <a:buFontTx/>
              <a:buNone/>
            </a:pPr>
            <a:r>
              <a:rPr lang="en-US" altLang="es-ES_tradnl" sz="2000" b="1" dirty="0">
                <a:solidFill>
                  <a:srgbClr val="0000FF"/>
                </a:solidFill>
              </a:rPr>
              <a:t>The George Washington University (EE.UU.)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5FAD665-BB43-46BB-A529-3A3AC14429FC}"/>
              </a:ext>
            </a:extLst>
          </p:cNvPr>
          <p:cNvSpPr/>
          <p:nvPr/>
        </p:nvSpPr>
        <p:spPr>
          <a:xfrm>
            <a:off x="1248937" y="5553307"/>
            <a:ext cx="1341863" cy="27878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s-ES_tradnl" b="1">
              <a:solidFill>
                <a:srgbClr val="0000FF"/>
              </a:solidFill>
              <a:highlight>
                <a:srgbClr val="FFFF00"/>
              </a:highlight>
              <a:latin typeface="Arial Black" panose="020B0A04020102020204" pitchFamily="34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1E3A7EC-1F2E-4FDF-93E9-AAF0A2561F98}"/>
              </a:ext>
            </a:extLst>
          </p:cNvPr>
          <p:cNvSpPr/>
          <p:nvPr/>
        </p:nvSpPr>
        <p:spPr>
          <a:xfrm>
            <a:off x="5923550" y="5174165"/>
            <a:ext cx="2004968" cy="27878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s-ES_tradnl" b="1">
              <a:solidFill>
                <a:srgbClr val="0000FF"/>
              </a:solidFill>
              <a:highlight>
                <a:srgbClr val="FFFF00"/>
              </a:highlight>
              <a:latin typeface="Arial Black" panose="020B0A04020102020204" pitchFamily="34" charset="0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07B173B4-AD37-437F-9858-B0326E38AE31}"/>
              </a:ext>
            </a:extLst>
          </p:cNvPr>
          <p:cNvSpPr/>
          <p:nvPr/>
        </p:nvSpPr>
        <p:spPr>
          <a:xfrm>
            <a:off x="5923550" y="4699295"/>
            <a:ext cx="2004968" cy="27878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s-ES_tradnl" b="1">
              <a:solidFill>
                <a:srgbClr val="0000FF"/>
              </a:solidFill>
              <a:highlight>
                <a:srgbClr val="FFFF00"/>
              </a:highlight>
              <a:latin typeface="Arial Black" panose="020B0A04020102020204" pitchFamily="3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9F6CF42-1429-4EA7-8894-8CD4429C47EA}"/>
              </a:ext>
            </a:extLst>
          </p:cNvPr>
          <p:cNvSpPr/>
          <p:nvPr/>
        </p:nvSpPr>
        <p:spPr>
          <a:xfrm>
            <a:off x="5916116" y="2915261"/>
            <a:ext cx="2004968" cy="27878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s-ES_tradnl" b="1" dirty="0">
              <a:solidFill>
                <a:srgbClr val="0000FF"/>
              </a:solidFill>
              <a:highlight>
                <a:srgbClr val="FFFF00"/>
              </a:highlight>
              <a:latin typeface="Arial Black" panose="020B0A04020102020204" pitchFamily="34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D1DFE233-4C74-2883-7CF4-8E1DAA29B680}"/>
              </a:ext>
            </a:extLst>
          </p:cNvPr>
          <p:cNvSpPr/>
          <p:nvPr/>
        </p:nvSpPr>
        <p:spPr>
          <a:xfrm>
            <a:off x="800100" y="2775871"/>
            <a:ext cx="1297338" cy="221082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s-ES_tradnl" b="1">
              <a:solidFill>
                <a:srgbClr val="0000FF"/>
              </a:solidFill>
              <a:highlight>
                <a:srgbClr val="FFFF00"/>
              </a:highlight>
              <a:latin typeface="Arial Black" panose="020B0A04020102020204" pitchFamily="34" charset="0"/>
            </a:endParaRPr>
          </a:p>
        </p:txBody>
      </p:sp>
      <p:pic>
        <p:nvPicPr>
          <p:cNvPr id="13" name="Imagen 12" descr="Imagen que contiene alimentos, señal&#10;&#10;Descripción generada automáticamente">
            <a:extLst>
              <a:ext uri="{FF2B5EF4-FFF2-40B4-BE49-F238E27FC236}">
                <a16:creationId xmlns:a16="http://schemas.microsoft.com/office/drawing/2014/main" id="{B88FD7F4-4330-F38A-BA63-228B3AA9C7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692" y="4391468"/>
            <a:ext cx="922880" cy="922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0" name="Picture 2" descr="Bandera De Los Estados Unidos De América (ee.uu.). Ilustración 3d Fotos,  Retratos, Imágenes Y Fotografía De Archivo Libres De Derecho. Image  66852509.">
            <a:extLst>
              <a:ext uri="{FF2B5EF4-FFF2-40B4-BE49-F238E27FC236}">
                <a16:creationId xmlns:a16="http://schemas.microsoft.com/office/drawing/2014/main" id="{2A08632E-BC9A-E9B2-3D3E-5B3C8842B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755" y="5358073"/>
            <a:ext cx="1463817" cy="975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v2024-03-11.v03=Georgia.pptx" id="{6439CF66-A6C6-4748-8703-9353EDB7825D}" vid="{4D5F7352-8B9D-4DDB-BB05-3717B61FCEA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</TotalTime>
  <Words>2190</Words>
  <Application>Microsoft Office PowerPoint</Application>
  <PresentationFormat>Presentación en pantalla (4:3)</PresentationFormat>
  <Paragraphs>309</Paragraphs>
  <Slides>33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5" baseType="lpstr">
      <vt:lpstr>Arial</vt:lpstr>
      <vt:lpstr>Arial Black</vt:lpstr>
      <vt:lpstr>Arial MT</vt:lpstr>
      <vt:lpstr>Calibri</vt:lpstr>
      <vt:lpstr>CMR9</vt:lpstr>
      <vt:lpstr>Georgia</vt:lpstr>
      <vt:lpstr>Segoe UI</vt:lpstr>
      <vt:lpstr>Tahoma</vt:lpstr>
      <vt:lpstr>Times New Roman</vt:lpstr>
      <vt:lpstr>unitcomp</vt:lpstr>
      <vt:lpstr>Wingdings</vt:lpstr>
      <vt:lpstr>Tema de Office</vt:lpstr>
      <vt:lpstr>Curso: BDAA - Big Data Analytics Avanzado   Tema de la Sesión:  Introducción a Big Data Analytics Avanzado</vt:lpstr>
      <vt:lpstr>Capacidades Terminales: </vt:lpstr>
      <vt:lpstr>Contenido:</vt:lpstr>
      <vt:lpstr>Motivación:</vt:lpstr>
      <vt:lpstr>Presentación de PowerPoint</vt:lpstr>
      <vt:lpstr>Presentación de PowerPoint</vt:lpstr>
      <vt:lpstr>Mg. Ing. Ernesto Cancho Rodríguez Rol: Docente TP Big Data Analytics Av.</vt:lpstr>
      <vt:lpstr>Presentación de PowerPoint</vt:lpstr>
      <vt:lpstr>Presentación de PowerPoint</vt:lpstr>
      <vt:lpstr>- Indice de Contenidos:</vt:lpstr>
      <vt:lpstr>Big Data Analytics – Presentación del Curso: Big Data</vt:lpstr>
      <vt:lpstr>Presentación de PowerPoint</vt:lpstr>
      <vt:lpstr>BIG DATA ANALYTICS</vt:lpstr>
      <vt:lpstr>Proyecto de Big Data Ernesto Cancho R.</vt:lpstr>
      <vt:lpstr>INFRAESTRUCTURA DE BIG DATA</vt:lpstr>
      <vt:lpstr>INFRAESTRUCTURA DE BIG DATA</vt:lpstr>
      <vt:lpstr>Semana 01: BDAA</vt:lpstr>
      <vt:lpstr>Aplicaciones de Big Data con Hadoop y/o Apache Spark</vt:lpstr>
      <vt:lpstr>Arquitectura de Big Data</vt:lpstr>
      <vt:lpstr>Algunas de las herramientas aplicadas a las soluciones:</vt:lpstr>
      <vt:lpstr>Herramientas: Tableau</vt:lpstr>
      <vt:lpstr>Herramientas y Programación en Big Data Analytics: R y Python </vt:lpstr>
      <vt:lpstr>Programación en Big Data. </vt:lpstr>
      <vt:lpstr>Programación en Big Data </vt:lpstr>
      <vt:lpstr>Herramientas y Plataformas en Proyecto Big Data</vt:lpstr>
      <vt:lpstr>CONCLUSIONES</vt:lpstr>
      <vt:lpstr>Referencias Bibliográficas</vt:lpstr>
      <vt:lpstr>Referencias Bibliográficas - 1</vt:lpstr>
      <vt:lpstr>Referencias Bibliográficas - 2</vt:lpstr>
      <vt:lpstr>Referencias Bibliográficas - 3</vt:lpstr>
      <vt:lpstr>Referencias Bibliográficas - 4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Nombre del curso  Tema de la sesión: xxxxxxx</dc:title>
  <dc:creator>Antonio Lazo de la Vega</dc:creator>
  <cp:lastModifiedBy>ERNESTO DAVID CANCHO RODRIGUEZ</cp:lastModifiedBy>
  <cp:revision>11</cp:revision>
  <dcterms:created xsi:type="dcterms:W3CDTF">2024-02-19T13:59:52Z</dcterms:created>
  <dcterms:modified xsi:type="dcterms:W3CDTF">2025-03-17T22:43:52Z</dcterms:modified>
</cp:coreProperties>
</file>